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AEA76-09A0-486F-AEFC-8B9742695213}" type="doc">
      <dgm:prSet loTypeId="urn:microsoft.com/office/officeart/2005/8/layout/cycle4" loCatId="cycle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A608A9FA-4250-4660-B569-8E6579CB7FFB}">
      <dgm:prSet phldrT="[Tekst]"/>
      <dgm:spPr/>
      <dgm:t>
        <a:bodyPr/>
        <a:lstStyle/>
        <a:p>
          <a:r>
            <a:rPr lang="pl-PL"/>
            <a:t>Planowanie - wyznaczanie celów - ustalanie budżetów </a:t>
          </a:r>
        </a:p>
      </dgm:t>
    </dgm:pt>
    <dgm:pt modelId="{1F68EE00-AE5C-4513-AA49-0E681D0A9FDF}" type="parTrans" cxnId="{9A876421-83AE-4204-BDE9-7AED7E1614AF}">
      <dgm:prSet/>
      <dgm:spPr/>
      <dgm:t>
        <a:bodyPr/>
        <a:lstStyle/>
        <a:p>
          <a:endParaRPr lang="pl-PL"/>
        </a:p>
      </dgm:t>
    </dgm:pt>
    <dgm:pt modelId="{266F7600-9E07-46D5-AB32-B86C54897297}" type="sibTrans" cxnId="{9A876421-83AE-4204-BDE9-7AED7E1614AF}">
      <dgm:prSet/>
      <dgm:spPr/>
      <dgm:t>
        <a:bodyPr/>
        <a:lstStyle/>
        <a:p>
          <a:endParaRPr lang="pl-PL"/>
        </a:p>
      </dgm:t>
    </dgm:pt>
    <dgm:pt modelId="{B2DB8524-7BE2-47A8-B889-B6D0CAA41B34}">
      <dgm:prSet phldrT="[Tekst]" custT="1"/>
      <dgm:spPr/>
      <dgm:t>
        <a:bodyPr/>
        <a:lstStyle/>
        <a:p>
          <a:r>
            <a:rPr lang="pl-PL" sz="1400" dirty="0"/>
            <a:t>ustalanie budżetów</a:t>
          </a:r>
        </a:p>
      </dgm:t>
    </dgm:pt>
    <dgm:pt modelId="{CAA85629-8A63-4FB2-A348-FB3718E99B49}" type="parTrans" cxnId="{A4A3E6AA-AEF8-4B34-8B63-55D43A987C34}">
      <dgm:prSet/>
      <dgm:spPr/>
      <dgm:t>
        <a:bodyPr/>
        <a:lstStyle/>
        <a:p>
          <a:endParaRPr lang="pl-PL"/>
        </a:p>
      </dgm:t>
    </dgm:pt>
    <dgm:pt modelId="{AC340D42-4C00-4546-AB14-A73580FE5919}" type="sibTrans" cxnId="{A4A3E6AA-AEF8-4B34-8B63-55D43A987C34}">
      <dgm:prSet/>
      <dgm:spPr/>
      <dgm:t>
        <a:bodyPr/>
        <a:lstStyle/>
        <a:p>
          <a:endParaRPr lang="pl-PL"/>
        </a:p>
      </dgm:t>
    </dgm:pt>
    <dgm:pt modelId="{8299DADB-0547-45B1-8D08-F776371BB44A}">
      <dgm:prSet phldrT="[Tekst]"/>
      <dgm:spPr/>
      <dgm:t>
        <a:bodyPr/>
        <a:lstStyle/>
        <a:p>
          <a:r>
            <a:rPr lang="pl-PL"/>
            <a:t>Organizowanie - stwarzanie warunków do osiągania celów - wykonania budżetów</a:t>
          </a:r>
        </a:p>
      </dgm:t>
    </dgm:pt>
    <dgm:pt modelId="{C053E6AF-5A80-420C-A0BD-5015BDAA32C3}" type="parTrans" cxnId="{1F3A4596-0926-4AD5-BC17-07FFC6685CFE}">
      <dgm:prSet/>
      <dgm:spPr/>
      <dgm:t>
        <a:bodyPr/>
        <a:lstStyle/>
        <a:p>
          <a:endParaRPr lang="pl-PL"/>
        </a:p>
      </dgm:t>
    </dgm:pt>
    <dgm:pt modelId="{11F74BF9-19D4-4406-ABD7-5B1395C4A0B9}" type="sibTrans" cxnId="{1F3A4596-0926-4AD5-BC17-07FFC6685CFE}">
      <dgm:prSet/>
      <dgm:spPr/>
      <dgm:t>
        <a:bodyPr/>
        <a:lstStyle/>
        <a:p>
          <a:endParaRPr lang="pl-PL"/>
        </a:p>
      </dgm:t>
    </dgm:pt>
    <dgm:pt modelId="{386614C1-6FE7-4983-8A9A-87A6287E8BE7}">
      <dgm:prSet phldrT="[Tekst]" custT="1"/>
      <dgm:spPr/>
      <dgm:t>
        <a:bodyPr/>
        <a:lstStyle/>
        <a:p>
          <a:r>
            <a:rPr lang="pl-PL" sz="1400" dirty="0"/>
            <a:t>integracja budżetów cząstkowych w budżet główny,</a:t>
          </a:r>
        </a:p>
      </dgm:t>
    </dgm:pt>
    <dgm:pt modelId="{519E87A7-43FD-4C73-87AD-0C85B4211B03}" type="parTrans" cxnId="{C1FA28B7-C5B6-4C64-A428-98CDDE189C8E}">
      <dgm:prSet/>
      <dgm:spPr/>
      <dgm:t>
        <a:bodyPr/>
        <a:lstStyle/>
        <a:p>
          <a:endParaRPr lang="pl-PL"/>
        </a:p>
      </dgm:t>
    </dgm:pt>
    <dgm:pt modelId="{1ACD3F13-E547-4EBD-B298-A4848E9009F0}" type="sibTrans" cxnId="{C1FA28B7-C5B6-4C64-A428-98CDDE189C8E}">
      <dgm:prSet/>
      <dgm:spPr/>
      <dgm:t>
        <a:bodyPr/>
        <a:lstStyle/>
        <a:p>
          <a:endParaRPr lang="pl-PL"/>
        </a:p>
      </dgm:t>
    </dgm:pt>
    <dgm:pt modelId="{0D1B19D9-1928-4CF5-A8D3-F293551106DB}">
      <dgm:prSet phldrT="[Tekst]"/>
      <dgm:spPr/>
      <dgm:t>
        <a:bodyPr/>
        <a:lstStyle/>
        <a:p>
          <a:r>
            <a:rPr lang="pl-PL" dirty="0"/>
            <a:t>Motywowanie - stwarzanie bodźców do osiągania celów - wykonania budżetów</a:t>
          </a:r>
        </a:p>
      </dgm:t>
    </dgm:pt>
    <dgm:pt modelId="{FDECEFF3-B199-475E-AC88-7B680E0E5811}" type="parTrans" cxnId="{95FD10CB-76D8-4024-93FD-FEB383CC9A50}">
      <dgm:prSet/>
      <dgm:spPr/>
      <dgm:t>
        <a:bodyPr/>
        <a:lstStyle/>
        <a:p>
          <a:endParaRPr lang="pl-PL"/>
        </a:p>
      </dgm:t>
    </dgm:pt>
    <dgm:pt modelId="{6755FBC2-E2F4-4CCF-B9E0-68A809B8A85B}" type="sibTrans" cxnId="{95FD10CB-76D8-4024-93FD-FEB383CC9A50}">
      <dgm:prSet/>
      <dgm:spPr/>
      <dgm:t>
        <a:bodyPr/>
        <a:lstStyle/>
        <a:p>
          <a:endParaRPr lang="pl-PL"/>
        </a:p>
      </dgm:t>
    </dgm:pt>
    <dgm:pt modelId="{1C6A3413-B499-40B1-A923-97CA8B3C20A9}">
      <dgm:prSet phldrT="[Tekst]" custT="1"/>
      <dgm:spPr/>
      <dgm:t>
        <a:bodyPr/>
        <a:lstStyle/>
        <a:p>
          <a:r>
            <a:rPr lang="pl-PL" sz="1400" dirty="0"/>
            <a:t>wkomponowanie budżetowania w założenia systemu motywacyjnego</a:t>
          </a:r>
        </a:p>
      </dgm:t>
    </dgm:pt>
    <dgm:pt modelId="{DA37610E-DB9A-41DC-B52E-CBB8B133F5FA}" type="parTrans" cxnId="{4DB63D2D-BA32-4983-A2DC-C84226C00713}">
      <dgm:prSet/>
      <dgm:spPr/>
      <dgm:t>
        <a:bodyPr/>
        <a:lstStyle/>
        <a:p>
          <a:endParaRPr lang="pl-PL"/>
        </a:p>
      </dgm:t>
    </dgm:pt>
    <dgm:pt modelId="{028B8A8E-CD6C-4308-9ED6-8042E10AEB51}" type="sibTrans" cxnId="{4DB63D2D-BA32-4983-A2DC-C84226C00713}">
      <dgm:prSet/>
      <dgm:spPr/>
      <dgm:t>
        <a:bodyPr/>
        <a:lstStyle/>
        <a:p>
          <a:endParaRPr lang="pl-PL"/>
        </a:p>
      </dgm:t>
    </dgm:pt>
    <dgm:pt modelId="{5E17B9AA-0B11-44B5-B169-E99E3AA6FE5C}">
      <dgm:prSet phldrT="[Tekst]"/>
      <dgm:spPr/>
      <dgm:t>
        <a:bodyPr/>
        <a:lstStyle/>
        <a:p>
          <a:r>
            <a:rPr lang="pl-PL"/>
            <a:t>Kontrola - weryfikacja stopnia osiągnięcia celów - wykonania budżetów</a:t>
          </a:r>
        </a:p>
      </dgm:t>
    </dgm:pt>
    <dgm:pt modelId="{A4B4F8F5-EF9F-4BBD-B017-A56E77930E6E}" type="parTrans" cxnId="{8062BEDC-4837-47D5-B469-6953AF16A6A5}">
      <dgm:prSet/>
      <dgm:spPr/>
      <dgm:t>
        <a:bodyPr/>
        <a:lstStyle/>
        <a:p>
          <a:endParaRPr lang="pl-PL"/>
        </a:p>
      </dgm:t>
    </dgm:pt>
    <dgm:pt modelId="{78876A1F-F21E-41AE-8BF5-6E0CF919C36D}" type="sibTrans" cxnId="{8062BEDC-4837-47D5-B469-6953AF16A6A5}">
      <dgm:prSet/>
      <dgm:spPr/>
      <dgm:t>
        <a:bodyPr/>
        <a:lstStyle/>
        <a:p>
          <a:endParaRPr lang="pl-PL"/>
        </a:p>
      </dgm:t>
    </dgm:pt>
    <dgm:pt modelId="{BDA62AF5-3E82-413B-BA88-A465E465433D}">
      <dgm:prSet phldrT="[Tekst]" custT="1"/>
      <dgm:spPr/>
      <dgm:t>
        <a:bodyPr/>
        <a:lstStyle/>
        <a:p>
          <a:r>
            <a:rPr lang="pl-PL" sz="1400" dirty="0"/>
            <a:t>analiza odchyleń - ich określenie i pomiar, ustalenie przyczyn i przewidywanie skutków</a:t>
          </a:r>
        </a:p>
      </dgm:t>
    </dgm:pt>
    <dgm:pt modelId="{309ECC7A-4DB3-4EB5-BB08-6F801C7383D1}" type="parTrans" cxnId="{034773CC-1943-41A0-A0D8-3D432699607E}">
      <dgm:prSet/>
      <dgm:spPr/>
      <dgm:t>
        <a:bodyPr/>
        <a:lstStyle/>
        <a:p>
          <a:endParaRPr lang="pl-PL"/>
        </a:p>
      </dgm:t>
    </dgm:pt>
    <dgm:pt modelId="{15B05CF9-2151-4D30-969E-5D977EBF0B8B}" type="sibTrans" cxnId="{034773CC-1943-41A0-A0D8-3D432699607E}">
      <dgm:prSet/>
      <dgm:spPr/>
      <dgm:t>
        <a:bodyPr/>
        <a:lstStyle/>
        <a:p>
          <a:endParaRPr lang="pl-PL"/>
        </a:p>
      </dgm:t>
    </dgm:pt>
    <dgm:pt modelId="{410CA912-75C9-458F-B762-CC7A245F7820}">
      <dgm:prSet phldrT="[Tekst]" custT="1"/>
      <dgm:spPr/>
      <dgm:t>
        <a:bodyPr/>
        <a:lstStyle/>
        <a:p>
          <a:r>
            <a:rPr lang="pl-PL" sz="1400" dirty="0"/>
            <a:t>bieżąca aktualizacja budżetów</a:t>
          </a:r>
        </a:p>
      </dgm:t>
    </dgm:pt>
    <dgm:pt modelId="{F66ACC1A-C5B0-422F-AF37-01AE2171F36B}" type="parTrans" cxnId="{DD9C965A-B8FB-4DEC-808D-93DE7F3E1DF4}">
      <dgm:prSet/>
      <dgm:spPr/>
      <dgm:t>
        <a:bodyPr/>
        <a:lstStyle/>
        <a:p>
          <a:endParaRPr lang="pl-PL"/>
        </a:p>
      </dgm:t>
    </dgm:pt>
    <dgm:pt modelId="{B0350E0C-81D7-4A5E-9315-50CEEB1DD90F}" type="sibTrans" cxnId="{DD9C965A-B8FB-4DEC-808D-93DE7F3E1DF4}">
      <dgm:prSet/>
      <dgm:spPr/>
      <dgm:t>
        <a:bodyPr/>
        <a:lstStyle/>
        <a:p>
          <a:endParaRPr lang="pl-PL"/>
        </a:p>
      </dgm:t>
    </dgm:pt>
    <dgm:pt modelId="{E1552F19-3A6A-455D-8CC8-9D1CF5142399}">
      <dgm:prSet phldrT="[Tekst]" custT="1"/>
      <dgm:spPr/>
      <dgm:t>
        <a:bodyPr/>
        <a:lstStyle/>
        <a:p>
          <a:r>
            <a:rPr lang="pl-PL" sz="1400" dirty="0"/>
            <a:t>wydzielanie w jednostce ośrodków odpowiedzialności,</a:t>
          </a:r>
        </a:p>
      </dgm:t>
    </dgm:pt>
    <dgm:pt modelId="{5B6B7FFE-45D1-4768-A0B5-258C5748ED0B}" type="parTrans" cxnId="{88620339-8989-4A1B-8681-E01E35A7659F}">
      <dgm:prSet/>
      <dgm:spPr/>
      <dgm:t>
        <a:bodyPr/>
        <a:lstStyle/>
        <a:p>
          <a:endParaRPr lang="pl-PL"/>
        </a:p>
      </dgm:t>
    </dgm:pt>
    <dgm:pt modelId="{F1D3293C-9CDE-4487-B93F-E956FB84C577}" type="sibTrans" cxnId="{88620339-8989-4A1B-8681-E01E35A7659F}">
      <dgm:prSet/>
      <dgm:spPr/>
      <dgm:t>
        <a:bodyPr/>
        <a:lstStyle/>
        <a:p>
          <a:endParaRPr lang="pl-PL"/>
        </a:p>
      </dgm:t>
    </dgm:pt>
    <dgm:pt modelId="{ADD14158-A74C-4391-95E8-0E2BA1A308A7}">
      <dgm:prSet phldrT="[Tekst]" custT="1"/>
      <dgm:spPr/>
      <dgm:t>
        <a:bodyPr/>
        <a:lstStyle/>
        <a:p>
          <a:r>
            <a:rPr lang="pl-PL" sz="1400" dirty="0"/>
            <a:t>podział pracy w ramach ośrodków odpowiedzialności</a:t>
          </a:r>
        </a:p>
      </dgm:t>
    </dgm:pt>
    <dgm:pt modelId="{DCAD0AD8-3309-4CE2-AA83-DFC6E1AE76B5}" type="parTrans" cxnId="{3792CEC9-0D7C-4ED1-9166-45A22FF71D01}">
      <dgm:prSet/>
      <dgm:spPr/>
      <dgm:t>
        <a:bodyPr/>
        <a:lstStyle/>
        <a:p>
          <a:endParaRPr lang="pl-PL"/>
        </a:p>
      </dgm:t>
    </dgm:pt>
    <dgm:pt modelId="{0E256294-F31F-415D-AB04-A48D399A221F}" type="sibTrans" cxnId="{3792CEC9-0D7C-4ED1-9166-45A22FF71D01}">
      <dgm:prSet/>
      <dgm:spPr/>
      <dgm:t>
        <a:bodyPr/>
        <a:lstStyle/>
        <a:p>
          <a:endParaRPr lang="pl-PL"/>
        </a:p>
      </dgm:t>
    </dgm:pt>
    <dgm:pt modelId="{924213E6-7229-4EC5-99DC-71637AB97C2B}" type="pres">
      <dgm:prSet presAssocID="{C18AEA76-09A0-486F-AEFC-8B974269521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08BB772-DA05-4DB2-AD3C-86448A6FCC8E}" type="pres">
      <dgm:prSet presAssocID="{C18AEA76-09A0-486F-AEFC-8B9742695213}" presName="children" presStyleCnt="0"/>
      <dgm:spPr/>
    </dgm:pt>
    <dgm:pt modelId="{44A56D07-8F3D-4036-9510-605BF5FB87B6}" type="pres">
      <dgm:prSet presAssocID="{C18AEA76-09A0-486F-AEFC-8B9742695213}" presName="child1group" presStyleCnt="0"/>
      <dgm:spPr/>
    </dgm:pt>
    <dgm:pt modelId="{99D03C7C-30E2-4180-9413-B46104C423DC}" type="pres">
      <dgm:prSet presAssocID="{C18AEA76-09A0-486F-AEFC-8B9742695213}" presName="child1" presStyleLbl="bgAcc1" presStyleIdx="0" presStyleCnt="4"/>
      <dgm:spPr/>
    </dgm:pt>
    <dgm:pt modelId="{36CB477E-9048-42D2-BE05-C32C10AE7B68}" type="pres">
      <dgm:prSet presAssocID="{C18AEA76-09A0-486F-AEFC-8B9742695213}" presName="child1Text" presStyleLbl="bgAcc1" presStyleIdx="0" presStyleCnt="4">
        <dgm:presLayoutVars>
          <dgm:bulletEnabled val="1"/>
        </dgm:presLayoutVars>
      </dgm:prSet>
      <dgm:spPr/>
    </dgm:pt>
    <dgm:pt modelId="{7A8AF0E9-BE9F-4D82-8997-450F60E93196}" type="pres">
      <dgm:prSet presAssocID="{C18AEA76-09A0-486F-AEFC-8B9742695213}" presName="child2group" presStyleCnt="0"/>
      <dgm:spPr/>
    </dgm:pt>
    <dgm:pt modelId="{4F3ABE5A-AB5F-4D0C-83D5-786A82BF59E9}" type="pres">
      <dgm:prSet presAssocID="{C18AEA76-09A0-486F-AEFC-8B9742695213}" presName="child2" presStyleLbl="bgAcc1" presStyleIdx="1" presStyleCnt="4"/>
      <dgm:spPr/>
    </dgm:pt>
    <dgm:pt modelId="{59129452-5053-4F36-8951-2C256F0B9F7C}" type="pres">
      <dgm:prSet presAssocID="{C18AEA76-09A0-486F-AEFC-8B9742695213}" presName="child2Text" presStyleLbl="bgAcc1" presStyleIdx="1" presStyleCnt="4">
        <dgm:presLayoutVars>
          <dgm:bulletEnabled val="1"/>
        </dgm:presLayoutVars>
      </dgm:prSet>
      <dgm:spPr/>
    </dgm:pt>
    <dgm:pt modelId="{8B1895B0-08C3-4527-9B2F-2F6F6C99B7C8}" type="pres">
      <dgm:prSet presAssocID="{C18AEA76-09A0-486F-AEFC-8B9742695213}" presName="child3group" presStyleCnt="0"/>
      <dgm:spPr/>
    </dgm:pt>
    <dgm:pt modelId="{D327E4FA-7E4E-4A9B-8A7B-19849D7490CE}" type="pres">
      <dgm:prSet presAssocID="{C18AEA76-09A0-486F-AEFC-8B9742695213}" presName="child3" presStyleLbl="bgAcc1" presStyleIdx="2" presStyleCnt="4"/>
      <dgm:spPr/>
    </dgm:pt>
    <dgm:pt modelId="{C3243965-05C0-4028-9636-8788DA6D64D0}" type="pres">
      <dgm:prSet presAssocID="{C18AEA76-09A0-486F-AEFC-8B9742695213}" presName="child3Text" presStyleLbl="bgAcc1" presStyleIdx="2" presStyleCnt="4">
        <dgm:presLayoutVars>
          <dgm:bulletEnabled val="1"/>
        </dgm:presLayoutVars>
      </dgm:prSet>
      <dgm:spPr/>
    </dgm:pt>
    <dgm:pt modelId="{FC92DF73-B309-4E4B-A3EA-59C9FE1ACAB0}" type="pres">
      <dgm:prSet presAssocID="{C18AEA76-09A0-486F-AEFC-8B9742695213}" presName="child4group" presStyleCnt="0"/>
      <dgm:spPr/>
    </dgm:pt>
    <dgm:pt modelId="{FD34549E-CBA1-4271-91AA-FA65C4278120}" type="pres">
      <dgm:prSet presAssocID="{C18AEA76-09A0-486F-AEFC-8B9742695213}" presName="child4" presStyleLbl="bgAcc1" presStyleIdx="3" presStyleCnt="4"/>
      <dgm:spPr/>
    </dgm:pt>
    <dgm:pt modelId="{7163C701-88BE-4BD4-8938-04B32A904D1A}" type="pres">
      <dgm:prSet presAssocID="{C18AEA76-09A0-486F-AEFC-8B9742695213}" presName="child4Text" presStyleLbl="bgAcc1" presStyleIdx="3" presStyleCnt="4">
        <dgm:presLayoutVars>
          <dgm:bulletEnabled val="1"/>
        </dgm:presLayoutVars>
      </dgm:prSet>
      <dgm:spPr/>
    </dgm:pt>
    <dgm:pt modelId="{BF4B7DE1-F547-4AC4-AE8B-3D03386FFEA5}" type="pres">
      <dgm:prSet presAssocID="{C18AEA76-09A0-486F-AEFC-8B9742695213}" presName="childPlaceholder" presStyleCnt="0"/>
      <dgm:spPr/>
    </dgm:pt>
    <dgm:pt modelId="{A2B1DF46-D1B6-441D-94F5-6CFB113DFCCF}" type="pres">
      <dgm:prSet presAssocID="{C18AEA76-09A0-486F-AEFC-8B9742695213}" presName="circle" presStyleCnt="0"/>
      <dgm:spPr/>
    </dgm:pt>
    <dgm:pt modelId="{FD7DB1D9-8708-49D2-9795-18F3273697FB}" type="pres">
      <dgm:prSet presAssocID="{C18AEA76-09A0-486F-AEFC-8B974269521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B7EB9C9-30F1-4F6F-BE88-F3E359348D38}" type="pres">
      <dgm:prSet presAssocID="{C18AEA76-09A0-486F-AEFC-8B974269521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FD7C726-A80B-41CD-ACAE-FC145779529C}" type="pres">
      <dgm:prSet presAssocID="{C18AEA76-09A0-486F-AEFC-8B974269521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B12D2D4-0466-44C5-860B-9C04A9B96228}" type="pres">
      <dgm:prSet presAssocID="{C18AEA76-09A0-486F-AEFC-8B974269521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FE5ED22-315B-48B7-9560-CD2A7C525340}" type="pres">
      <dgm:prSet presAssocID="{C18AEA76-09A0-486F-AEFC-8B9742695213}" presName="quadrantPlaceholder" presStyleCnt="0"/>
      <dgm:spPr/>
    </dgm:pt>
    <dgm:pt modelId="{0B6D785A-90D3-4829-9189-19A07D139EB5}" type="pres">
      <dgm:prSet presAssocID="{C18AEA76-09A0-486F-AEFC-8B9742695213}" presName="center1" presStyleLbl="fgShp" presStyleIdx="0" presStyleCnt="2"/>
      <dgm:spPr/>
    </dgm:pt>
    <dgm:pt modelId="{3F87FB6C-CF3F-4B62-9658-5811BA84ED5B}" type="pres">
      <dgm:prSet presAssocID="{C18AEA76-09A0-486F-AEFC-8B9742695213}" presName="center2" presStyleLbl="fgShp" presStyleIdx="1" presStyleCnt="2"/>
      <dgm:spPr/>
    </dgm:pt>
  </dgm:ptLst>
  <dgm:cxnLst>
    <dgm:cxn modelId="{9A876421-83AE-4204-BDE9-7AED7E1614AF}" srcId="{C18AEA76-09A0-486F-AEFC-8B9742695213}" destId="{A608A9FA-4250-4660-B569-8E6579CB7FFB}" srcOrd="0" destOrd="0" parTransId="{1F68EE00-AE5C-4513-AA49-0E681D0A9FDF}" sibTransId="{266F7600-9E07-46D5-AB32-B86C54897297}"/>
    <dgm:cxn modelId="{289D2B22-0218-4231-9809-C0611AF15540}" type="presOf" srcId="{BDA62AF5-3E82-413B-BA88-A465E465433D}" destId="{7163C701-88BE-4BD4-8938-04B32A904D1A}" srcOrd="1" destOrd="0" presId="urn:microsoft.com/office/officeart/2005/8/layout/cycle4"/>
    <dgm:cxn modelId="{4DB63D2D-BA32-4983-A2DC-C84226C00713}" srcId="{0D1B19D9-1928-4CF5-A8D3-F293551106DB}" destId="{1C6A3413-B499-40B1-A923-97CA8B3C20A9}" srcOrd="0" destOrd="0" parTransId="{DA37610E-DB9A-41DC-B52E-CBB8B133F5FA}" sibTransId="{028B8A8E-CD6C-4308-9ED6-8042E10AEB51}"/>
    <dgm:cxn modelId="{88620339-8989-4A1B-8681-E01E35A7659F}" srcId="{8299DADB-0547-45B1-8D08-F776371BB44A}" destId="{E1552F19-3A6A-455D-8CC8-9D1CF5142399}" srcOrd="1" destOrd="0" parTransId="{5B6B7FFE-45D1-4768-A0B5-258C5748ED0B}" sibTransId="{F1D3293C-9CDE-4487-B93F-E956FB84C577}"/>
    <dgm:cxn modelId="{FF775646-E759-4436-AA31-2A53864F8798}" type="presOf" srcId="{410CA912-75C9-458F-B762-CC7A245F7820}" destId="{36CB477E-9048-42D2-BE05-C32C10AE7B68}" srcOrd="1" destOrd="1" presId="urn:microsoft.com/office/officeart/2005/8/layout/cycle4"/>
    <dgm:cxn modelId="{BB519E6F-0989-4B1C-9656-BA02E754428F}" type="presOf" srcId="{ADD14158-A74C-4391-95E8-0E2BA1A308A7}" destId="{59129452-5053-4F36-8951-2C256F0B9F7C}" srcOrd="1" destOrd="2" presId="urn:microsoft.com/office/officeart/2005/8/layout/cycle4"/>
    <dgm:cxn modelId="{DCBAB471-C574-4F9C-9FEA-B86AEFDFAB6C}" type="presOf" srcId="{B2DB8524-7BE2-47A8-B889-B6D0CAA41B34}" destId="{36CB477E-9048-42D2-BE05-C32C10AE7B68}" srcOrd="1" destOrd="0" presId="urn:microsoft.com/office/officeart/2005/8/layout/cycle4"/>
    <dgm:cxn modelId="{8DF4E874-6B6A-4229-8309-53122E166D8A}" type="presOf" srcId="{8299DADB-0547-45B1-8D08-F776371BB44A}" destId="{AB7EB9C9-30F1-4F6F-BE88-F3E359348D38}" srcOrd="0" destOrd="0" presId="urn:microsoft.com/office/officeart/2005/8/layout/cycle4"/>
    <dgm:cxn modelId="{9ACB2056-2C4C-4579-9391-A3900DDA4458}" type="presOf" srcId="{E1552F19-3A6A-455D-8CC8-9D1CF5142399}" destId="{4F3ABE5A-AB5F-4D0C-83D5-786A82BF59E9}" srcOrd="0" destOrd="1" presId="urn:microsoft.com/office/officeart/2005/8/layout/cycle4"/>
    <dgm:cxn modelId="{CF9D1477-C981-41D2-B332-9A66FE6D06E5}" type="presOf" srcId="{386614C1-6FE7-4983-8A9A-87A6287E8BE7}" destId="{59129452-5053-4F36-8951-2C256F0B9F7C}" srcOrd="1" destOrd="0" presId="urn:microsoft.com/office/officeart/2005/8/layout/cycle4"/>
    <dgm:cxn modelId="{03AD2077-591A-432B-9371-BA61EA0B75B4}" type="presOf" srcId="{E1552F19-3A6A-455D-8CC8-9D1CF5142399}" destId="{59129452-5053-4F36-8951-2C256F0B9F7C}" srcOrd="1" destOrd="1" presId="urn:microsoft.com/office/officeart/2005/8/layout/cycle4"/>
    <dgm:cxn modelId="{853E8159-2F4E-4CCC-A273-3B2A20204520}" type="presOf" srcId="{1C6A3413-B499-40B1-A923-97CA8B3C20A9}" destId="{C3243965-05C0-4028-9636-8788DA6D64D0}" srcOrd="1" destOrd="0" presId="urn:microsoft.com/office/officeart/2005/8/layout/cycle4"/>
    <dgm:cxn modelId="{DD9C965A-B8FB-4DEC-808D-93DE7F3E1DF4}" srcId="{A608A9FA-4250-4660-B569-8E6579CB7FFB}" destId="{410CA912-75C9-458F-B762-CC7A245F7820}" srcOrd="1" destOrd="0" parTransId="{F66ACC1A-C5B0-422F-AF37-01AE2171F36B}" sibTransId="{B0350E0C-81D7-4A5E-9315-50CEEB1DD90F}"/>
    <dgm:cxn modelId="{1F3A4596-0926-4AD5-BC17-07FFC6685CFE}" srcId="{C18AEA76-09A0-486F-AEFC-8B9742695213}" destId="{8299DADB-0547-45B1-8D08-F776371BB44A}" srcOrd="1" destOrd="0" parTransId="{C053E6AF-5A80-420C-A0BD-5015BDAA32C3}" sibTransId="{11F74BF9-19D4-4406-ABD7-5B1395C4A0B9}"/>
    <dgm:cxn modelId="{8B2F8497-5AF6-4B87-AE80-36FA973FFF9E}" type="presOf" srcId="{410CA912-75C9-458F-B762-CC7A245F7820}" destId="{99D03C7C-30E2-4180-9413-B46104C423DC}" srcOrd="0" destOrd="1" presId="urn:microsoft.com/office/officeart/2005/8/layout/cycle4"/>
    <dgm:cxn modelId="{A3E9569A-64DE-4F32-A76D-A29B48C60ED6}" type="presOf" srcId="{386614C1-6FE7-4983-8A9A-87A6287E8BE7}" destId="{4F3ABE5A-AB5F-4D0C-83D5-786A82BF59E9}" srcOrd="0" destOrd="0" presId="urn:microsoft.com/office/officeart/2005/8/layout/cycle4"/>
    <dgm:cxn modelId="{9AED4FAA-AD16-4E94-92A0-DF07C6B23FC8}" type="presOf" srcId="{BDA62AF5-3E82-413B-BA88-A465E465433D}" destId="{FD34549E-CBA1-4271-91AA-FA65C4278120}" srcOrd="0" destOrd="0" presId="urn:microsoft.com/office/officeart/2005/8/layout/cycle4"/>
    <dgm:cxn modelId="{A4A3E6AA-AEF8-4B34-8B63-55D43A987C34}" srcId="{A608A9FA-4250-4660-B569-8E6579CB7FFB}" destId="{B2DB8524-7BE2-47A8-B889-B6D0CAA41B34}" srcOrd="0" destOrd="0" parTransId="{CAA85629-8A63-4FB2-A348-FB3718E99B49}" sibTransId="{AC340D42-4C00-4546-AB14-A73580FE5919}"/>
    <dgm:cxn modelId="{8AB705AF-883F-4BB5-9DF6-5A5CE4B67765}" type="presOf" srcId="{1C6A3413-B499-40B1-A923-97CA8B3C20A9}" destId="{D327E4FA-7E4E-4A9B-8A7B-19849D7490CE}" srcOrd="0" destOrd="0" presId="urn:microsoft.com/office/officeart/2005/8/layout/cycle4"/>
    <dgm:cxn modelId="{ADC717B5-6E70-47B0-8C88-D7BCD9CFB753}" type="presOf" srcId="{B2DB8524-7BE2-47A8-B889-B6D0CAA41B34}" destId="{99D03C7C-30E2-4180-9413-B46104C423DC}" srcOrd="0" destOrd="0" presId="urn:microsoft.com/office/officeart/2005/8/layout/cycle4"/>
    <dgm:cxn modelId="{C1FA28B7-C5B6-4C64-A428-98CDDE189C8E}" srcId="{8299DADB-0547-45B1-8D08-F776371BB44A}" destId="{386614C1-6FE7-4983-8A9A-87A6287E8BE7}" srcOrd="0" destOrd="0" parTransId="{519E87A7-43FD-4C73-87AD-0C85B4211B03}" sibTransId="{1ACD3F13-E547-4EBD-B298-A4848E9009F0}"/>
    <dgm:cxn modelId="{BD1250B9-AB61-45A6-8429-A81C765F1C89}" type="presOf" srcId="{5E17B9AA-0B11-44B5-B169-E99E3AA6FE5C}" destId="{AB12D2D4-0466-44C5-860B-9C04A9B96228}" srcOrd="0" destOrd="0" presId="urn:microsoft.com/office/officeart/2005/8/layout/cycle4"/>
    <dgm:cxn modelId="{3792CEC9-0D7C-4ED1-9166-45A22FF71D01}" srcId="{8299DADB-0547-45B1-8D08-F776371BB44A}" destId="{ADD14158-A74C-4391-95E8-0E2BA1A308A7}" srcOrd="2" destOrd="0" parTransId="{DCAD0AD8-3309-4CE2-AA83-DFC6E1AE76B5}" sibTransId="{0E256294-F31F-415D-AB04-A48D399A221F}"/>
    <dgm:cxn modelId="{95FD10CB-76D8-4024-93FD-FEB383CC9A50}" srcId="{C18AEA76-09A0-486F-AEFC-8B9742695213}" destId="{0D1B19D9-1928-4CF5-A8D3-F293551106DB}" srcOrd="2" destOrd="0" parTransId="{FDECEFF3-B199-475E-AC88-7B680E0E5811}" sibTransId="{6755FBC2-E2F4-4CCF-B9E0-68A809B8A85B}"/>
    <dgm:cxn modelId="{034773CC-1943-41A0-A0D8-3D432699607E}" srcId="{5E17B9AA-0B11-44B5-B169-E99E3AA6FE5C}" destId="{BDA62AF5-3E82-413B-BA88-A465E465433D}" srcOrd="0" destOrd="0" parTransId="{309ECC7A-4DB3-4EB5-BB08-6F801C7383D1}" sibTransId="{15B05CF9-2151-4D30-969E-5D977EBF0B8B}"/>
    <dgm:cxn modelId="{8062BEDC-4837-47D5-B469-6953AF16A6A5}" srcId="{C18AEA76-09A0-486F-AEFC-8B9742695213}" destId="{5E17B9AA-0B11-44B5-B169-E99E3AA6FE5C}" srcOrd="3" destOrd="0" parTransId="{A4B4F8F5-EF9F-4BBD-B017-A56E77930E6E}" sibTransId="{78876A1F-F21E-41AE-8BF5-6E0CF919C36D}"/>
    <dgm:cxn modelId="{A5FE4BE9-9C42-4D06-A000-3201D16AE24E}" type="presOf" srcId="{0D1B19D9-1928-4CF5-A8D3-F293551106DB}" destId="{6FD7C726-A80B-41CD-ACAE-FC145779529C}" srcOrd="0" destOrd="0" presId="urn:microsoft.com/office/officeart/2005/8/layout/cycle4"/>
    <dgm:cxn modelId="{614BB5EC-1C58-4DAB-B6CB-58C0794C5B6D}" type="presOf" srcId="{ADD14158-A74C-4391-95E8-0E2BA1A308A7}" destId="{4F3ABE5A-AB5F-4D0C-83D5-786A82BF59E9}" srcOrd="0" destOrd="2" presId="urn:microsoft.com/office/officeart/2005/8/layout/cycle4"/>
    <dgm:cxn modelId="{0145A3F4-EA1D-4BED-8580-FE4250BDD371}" type="presOf" srcId="{A608A9FA-4250-4660-B569-8E6579CB7FFB}" destId="{FD7DB1D9-8708-49D2-9795-18F3273697FB}" srcOrd="0" destOrd="0" presId="urn:microsoft.com/office/officeart/2005/8/layout/cycle4"/>
    <dgm:cxn modelId="{CBEBB3FF-7BC7-4191-B5F8-658AE93AD5A0}" type="presOf" srcId="{C18AEA76-09A0-486F-AEFC-8B9742695213}" destId="{924213E6-7229-4EC5-99DC-71637AB97C2B}" srcOrd="0" destOrd="0" presId="urn:microsoft.com/office/officeart/2005/8/layout/cycle4"/>
    <dgm:cxn modelId="{4CF55C4E-EE35-48D6-BDE2-D0317361EE80}" type="presParOf" srcId="{924213E6-7229-4EC5-99DC-71637AB97C2B}" destId="{308BB772-DA05-4DB2-AD3C-86448A6FCC8E}" srcOrd="0" destOrd="0" presId="urn:microsoft.com/office/officeart/2005/8/layout/cycle4"/>
    <dgm:cxn modelId="{2A1A903A-CBF4-45B5-953C-1DDADE640082}" type="presParOf" srcId="{308BB772-DA05-4DB2-AD3C-86448A6FCC8E}" destId="{44A56D07-8F3D-4036-9510-605BF5FB87B6}" srcOrd="0" destOrd="0" presId="urn:microsoft.com/office/officeart/2005/8/layout/cycle4"/>
    <dgm:cxn modelId="{6FFCE41C-70C3-4D8A-ACDF-B0C12A34CA9F}" type="presParOf" srcId="{44A56D07-8F3D-4036-9510-605BF5FB87B6}" destId="{99D03C7C-30E2-4180-9413-B46104C423DC}" srcOrd="0" destOrd="0" presId="urn:microsoft.com/office/officeart/2005/8/layout/cycle4"/>
    <dgm:cxn modelId="{22A1F948-FD3B-4D09-B7A3-8DCBBDA8177F}" type="presParOf" srcId="{44A56D07-8F3D-4036-9510-605BF5FB87B6}" destId="{36CB477E-9048-42D2-BE05-C32C10AE7B68}" srcOrd="1" destOrd="0" presId="urn:microsoft.com/office/officeart/2005/8/layout/cycle4"/>
    <dgm:cxn modelId="{F792814A-B90E-4A33-878C-44E2990A9C2C}" type="presParOf" srcId="{308BB772-DA05-4DB2-AD3C-86448A6FCC8E}" destId="{7A8AF0E9-BE9F-4D82-8997-450F60E93196}" srcOrd="1" destOrd="0" presId="urn:microsoft.com/office/officeart/2005/8/layout/cycle4"/>
    <dgm:cxn modelId="{14BCCB54-2704-4435-AFF1-BFB5005EF263}" type="presParOf" srcId="{7A8AF0E9-BE9F-4D82-8997-450F60E93196}" destId="{4F3ABE5A-AB5F-4D0C-83D5-786A82BF59E9}" srcOrd="0" destOrd="0" presId="urn:microsoft.com/office/officeart/2005/8/layout/cycle4"/>
    <dgm:cxn modelId="{4F4D3229-5B33-4596-A5AD-A49CFA7BDB56}" type="presParOf" srcId="{7A8AF0E9-BE9F-4D82-8997-450F60E93196}" destId="{59129452-5053-4F36-8951-2C256F0B9F7C}" srcOrd="1" destOrd="0" presId="urn:microsoft.com/office/officeart/2005/8/layout/cycle4"/>
    <dgm:cxn modelId="{4DCC9556-9231-4F80-8908-E65EC740C847}" type="presParOf" srcId="{308BB772-DA05-4DB2-AD3C-86448A6FCC8E}" destId="{8B1895B0-08C3-4527-9B2F-2F6F6C99B7C8}" srcOrd="2" destOrd="0" presId="urn:microsoft.com/office/officeart/2005/8/layout/cycle4"/>
    <dgm:cxn modelId="{9883DAFA-350B-4F7B-A731-08CF2DBDEB44}" type="presParOf" srcId="{8B1895B0-08C3-4527-9B2F-2F6F6C99B7C8}" destId="{D327E4FA-7E4E-4A9B-8A7B-19849D7490CE}" srcOrd="0" destOrd="0" presId="urn:microsoft.com/office/officeart/2005/8/layout/cycle4"/>
    <dgm:cxn modelId="{F5CA91E6-F9BB-445B-91D9-6ADBF2476D96}" type="presParOf" srcId="{8B1895B0-08C3-4527-9B2F-2F6F6C99B7C8}" destId="{C3243965-05C0-4028-9636-8788DA6D64D0}" srcOrd="1" destOrd="0" presId="urn:microsoft.com/office/officeart/2005/8/layout/cycle4"/>
    <dgm:cxn modelId="{B98C98FC-EA9D-409F-B64D-3D0256526417}" type="presParOf" srcId="{308BB772-DA05-4DB2-AD3C-86448A6FCC8E}" destId="{FC92DF73-B309-4E4B-A3EA-59C9FE1ACAB0}" srcOrd="3" destOrd="0" presId="urn:microsoft.com/office/officeart/2005/8/layout/cycle4"/>
    <dgm:cxn modelId="{6541BCBE-996F-48BF-9F4E-D293B1DA04A5}" type="presParOf" srcId="{FC92DF73-B309-4E4B-A3EA-59C9FE1ACAB0}" destId="{FD34549E-CBA1-4271-91AA-FA65C4278120}" srcOrd="0" destOrd="0" presId="urn:microsoft.com/office/officeart/2005/8/layout/cycle4"/>
    <dgm:cxn modelId="{03BA54A8-05B2-44A4-91F3-443472144AFC}" type="presParOf" srcId="{FC92DF73-B309-4E4B-A3EA-59C9FE1ACAB0}" destId="{7163C701-88BE-4BD4-8938-04B32A904D1A}" srcOrd="1" destOrd="0" presId="urn:microsoft.com/office/officeart/2005/8/layout/cycle4"/>
    <dgm:cxn modelId="{FA9112DA-3399-48E2-A033-05198B55082C}" type="presParOf" srcId="{308BB772-DA05-4DB2-AD3C-86448A6FCC8E}" destId="{BF4B7DE1-F547-4AC4-AE8B-3D03386FFEA5}" srcOrd="4" destOrd="0" presId="urn:microsoft.com/office/officeart/2005/8/layout/cycle4"/>
    <dgm:cxn modelId="{97947AAC-48A6-4114-A8F7-F3F0F4A97884}" type="presParOf" srcId="{924213E6-7229-4EC5-99DC-71637AB97C2B}" destId="{A2B1DF46-D1B6-441D-94F5-6CFB113DFCCF}" srcOrd="1" destOrd="0" presId="urn:microsoft.com/office/officeart/2005/8/layout/cycle4"/>
    <dgm:cxn modelId="{2449FAF3-8856-480E-A2FE-B0E7A5FAEA59}" type="presParOf" srcId="{A2B1DF46-D1B6-441D-94F5-6CFB113DFCCF}" destId="{FD7DB1D9-8708-49D2-9795-18F3273697FB}" srcOrd="0" destOrd="0" presId="urn:microsoft.com/office/officeart/2005/8/layout/cycle4"/>
    <dgm:cxn modelId="{412988F5-5080-4580-961E-16F7EE7FD794}" type="presParOf" srcId="{A2B1DF46-D1B6-441D-94F5-6CFB113DFCCF}" destId="{AB7EB9C9-30F1-4F6F-BE88-F3E359348D38}" srcOrd="1" destOrd="0" presId="urn:microsoft.com/office/officeart/2005/8/layout/cycle4"/>
    <dgm:cxn modelId="{800147E4-A6CD-4AF5-8515-ED663606CA6C}" type="presParOf" srcId="{A2B1DF46-D1B6-441D-94F5-6CFB113DFCCF}" destId="{6FD7C726-A80B-41CD-ACAE-FC145779529C}" srcOrd="2" destOrd="0" presId="urn:microsoft.com/office/officeart/2005/8/layout/cycle4"/>
    <dgm:cxn modelId="{EAA07824-DC85-4E59-A7F0-101800719270}" type="presParOf" srcId="{A2B1DF46-D1B6-441D-94F5-6CFB113DFCCF}" destId="{AB12D2D4-0466-44C5-860B-9C04A9B96228}" srcOrd="3" destOrd="0" presId="urn:microsoft.com/office/officeart/2005/8/layout/cycle4"/>
    <dgm:cxn modelId="{3A5130FB-952B-454B-8702-CE265994B6B7}" type="presParOf" srcId="{A2B1DF46-D1B6-441D-94F5-6CFB113DFCCF}" destId="{1FE5ED22-315B-48B7-9560-CD2A7C525340}" srcOrd="4" destOrd="0" presId="urn:microsoft.com/office/officeart/2005/8/layout/cycle4"/>
    <dgm:cxn modelId="{6FBED1B9-2EEA-4C0C-93A3-C5087D263FFD}" type="presParOf" srcId="{924213E6-7229-4EC5-99DC-71637AB97C2B}" destId="{0B6D785A-90D3-4829-9189-19A07D139EB5}" srcOrd="2" destOrd="0" presId="urn:microsoft.com/office/officeart/2005/8/layout/cycle4"/>
    <dgm:cxn modelId="{5FDDA22F-B43C-4F9E-9840-28FDDF59EAFB}" type="presParOf" srcId="{924213E6-7229-4EC5-99DC-71637AB97C2B}" destId="{3F87FB6C-CF3F-4B62-9658-5811BA84ED5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E4FA-7E4E-4A9B-8A7B-19849D7490CE}">
      <dsp:nvSpPr>
        <dsp:cNvPr id="0" name=""/>
        <dsp:cNvSpPr/>
      </dsp:nvSpPr>
      <dsp:spPr>
        <a:xfrm>
          <a:off x="5775534" y="3990220"/>
          <a:ext cx="2898777" cy="18777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wkomponowanie budżetowania w założenia systemu motywacyjnego</a:t>
          </a:r>
        </a:p>
      </dsp:txBody>
      <dsp:txXfrm>
        <a:off x="6686415" y="4500905"/>
        <a:ext cx="1946648" cy="1325817"/>
      </dsp:txXfrm>
    </dsp:sp>
    <dsp:sp modelId="{FD34549E-CBA1-4271-91AA-FA65C4278120}">
      <dsp:nvSpPr>
        <dsp:cNvPr id="0" name=""/>
        <dsp:cNvSpPr/>
      </dsp:nvSpPr>
      <dsp:spPr>
        <a:xfrm>
          <a:off x="1045949" y="3990220"/>
          <a:ext cx="2898777" cy="18777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analiza odchyleń - ich określenie i pomiar, ustalenie przyczyn i przewidywanie skutków</a:t>
          </a:r>
        </a:p>
      </dsp:txBody>
      <dsp:txXfrm>
        <a:off x="1087197" y="4500905"/>
        <a:ext cx="1946648" cy="1325817"/>
      </dsp:txXfrm>
    </dsp:sp>
    <dsp:sp modelId="{4F3ABE5A-AB5F-4D0C-83D5-786A82BF59E9}">
      <dsp:nvSpPr>
        <dsp:cNvPr id="0" name=""/>
        <dsp:cNvSpPr/>
      </dsp:nvSpPr>
      <dsp:spPr>
        <a:xfrm>
          <a:off x="5775534" y="0"/>
          <a:ext cx="2898777" cy="18777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integracja budżetów cząstkowych w budżet główny,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wydzielanie w jednostce ośrodków odpowiedzialności,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podział pracy w ramach ośrodków odpowiedzialności</a:t>
          </a:r>
        </a:p>
      </dsp:txBody>
      <dsp:txXfrm>
        <a:off x="6686415" y="41248"/>
        <a:ext cx="1946648" cy="1325817"/>
      </dsp:txXfrm>
    </dsp:sp>
    <dsp:sp modelId="{99D03C7C-30E2-4180-9413-B46104C423DC}">
      <dsp:nvSpPr>
        <dsp:cNvPr id="0" name=""/>
        <dsp:cNvSpPr/>
      </dsp:nvSpPr>
      <dsp:spPr>
        <a:xfrm>
          <a:off x="1045949" y="0"/>
          <a:ext cx="2898777" cy="18777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ustalanie budżetów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bieżąca aktualizacja budżetów</a:t>
          </a:r>
        </a:p>
      </dsp:txBody>
      <dsp:txXfrm>
        <a:off x="1087197" y="41248"/>
        <a:ext cx="1946648" cy="1325817"/>
      </dsp:txXfrm>
    </dsp:sp>
    <dsp:sp modelId="{FD7DB1D9-8708-49D2-9795-18F3273697FB}">
      <dsp:nvSpPr>
        <dsp:cNvPr id="0" name=""/>
        <dsp:cNvSpPr/>
      </dsp:nvSpPr>
      <dsp:spPr>
        <a:xfrm>
          <a:off x="2260619" y="334474"/>
          <a:ext cx="2540831" cy="254083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Planowanie - wyznaczanie celów - ustalanie budżetów </a:t>
          </a:r>
        </a:p>
      </dsp:txBody>
      <dsp:txXfrm>
        <a:off x="3004811" y="1078666"/>
        <a:ext cx="1796639" cy="1796639"/>
      </dsp:txXfrm>
    </dsp:sp>
    <dsp:sp modelId="{AB7EB9C9-30F1-4F6F-BE88-F3E359348D38}">
      <dsp:nvSpPr>
        <dsp:cNvPr id="0" name=""/>
        <dsp:cNvSpPr/>
      </dsp:nvSpPr>
      <dsp:spPr>
        <a:xfrm rot="5400000">
          <a:off x="4918810" y="334474"/>
          <a:ext cx="2540831" cy="254083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Organizowanie - stwarzanie warunków do osiągania celów - wykonania budżetów</a:t>
          </a:r>
        </a:p>
      </dsp:txBody>
      <dsp:txXfrm rot="-5400000">
        <a:off x="4918810" y="1078666"/>
        <a:ext cx="1796639" cy="1796639"/>
      </dsp:txXfrm>
    </dsp:sp>
    <dsp:sp modelId="{6FD7C726-A80B-41CD-ACAE-FC145779529C}">
      <dsp:nvSpPr>
        <dsp:cNvPr id="0" name=""/>
        <dsp:cNvSpPr/>
      </dsp:nvSpPr>
      <dsp:spPr>
        <a:xfrm rot="10800000">
          <a:off x="4918810" y="2992665"/>
          <a:ext cx="2540831" cy="254083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Motywowanie - stwarzanie bodźców do osiągania celów - wykonania budżetów</a:t>
          </a:r>
        </a:p>
      </dsp:txBody>
      <dsp:txXfrm rot="10800000">
        <a:off x="4918810" y="2992665"/>
        <a:ext cx="1796639" cy="1796639"/>
      </dsp:txXfrm>
    </dsp:sp>
    <dsp:sp modelId="{AB12D2D4-0466-44C5-860B-9C04A9B96228}">
      <dsp:nvSpPr>
        <dsp:cNvPr id="0" name=""/>
        <dsp:cNvSpPr/>
      </dsp:nvSpPr>
      <dsp:spPr>
        <a:xfrm rot="16200000">
          <a:off x="2260619" y="2992665"/>
          <a:ext cx="2540831" cy="254083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Kontrola - weryfikacja stopnia osiągnięcia celów - wykonania budżetów</a:t>
          </a:r>
        </a:p>
      </dsp:txBody>
      <dsp:txXfrm rot="5400000">
        <a:off x="3004811" y="2992665"/>
        <a:ext cx="1796639" cy="1796639"/>
      </dsp:txXfrm>
    </dsp:sp>
    <dsp:sp modelId="{0B6D785A-90D3-4829-9189-19A07D139EB5}">
      <dsp:nvSpPr>
        <dsp:cNvPr id="0" name=""/>
        <dsp:cNvSpPr/>
      </dsp:nvSpPr>
      <dsp:spPr>
        <a:xfrm>
          <a:off x="4421500" y="2405868"/>
          <a:ext cx="877261" cy="762836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7FB6C-CF3F-4B62-9658-5811BA84ED5B}">
      <dsp:nvSpPr>
        <dsp:cNvPr id="0" name=""/>
        <dsp:cNvSpPr/>
      </dsp:nvSpPr>
      <dsp:spPr>
        <a:xfrm rot="10800000">
          <a:off x="4421500" y="2699266"/>
          <a:ext cx="877261" cy="762836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9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1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35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81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41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0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6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9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1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5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38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1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4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3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9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EDED00-4C99-47E4-93E0-FDBF33E6837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EF19BC-682E-40B7-AE2D-A7BEF93D20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.nakonieczny@prz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F198D-BDCA-4552-9827-6799114F6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Budżetowanie jako instrument zarządzania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8180C7-5F78-489B-8552-A103A674F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Dr inż. Joanna Nakonieczny</a:t>
            </a:r>
          </a:p>
          <a:p>
            <a:r>
              <a:rPr lang="pl-PL" dirty="0">
                <a:hlinkClick r:id="rId2"/>
              </a:rPr>
              <a:t>j.nakonieczny@prz.edu.pl</a:t>
            </a:r>
            <a:endParaRPr lang="pl-PL" dirty="0"/>
          </a:p>
          <a:p>
            <a:r>
              <a:rPr lang="pl-PL" dirty="0"/>
              <a:t>Zarządzanie kosztami 2018</a:t>
            </a:r>
          </a:p>
        </p:txBody>
      </p:sp>
    </p:spTree>
    <p:extLst>
      <p:ext uri="{BB962C8B-B14F-4D97-AF65-F5344CB8AC3E}">
        <p14:creationId xmlns:p14="http://schemas.microsoft.com/office/powerpoint/2010/main" val="293888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4F51D-D7B5-4CEC-A8E1-35D96A28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budżetowania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97219-429E-4F70-8316-1998FF0AC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Budżetowanie: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wspomaga realizację planów i celów strategicznych firmy,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wspomaga realizację celów cząstkowych przypisanych ośrodkom odpowiedzialności,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ułatwia zarządzanie firmą, nie tylko w sferze finansowej,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promuje odpowiedzialność na wszystkich szczeblach zarządzania.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31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86787-D68D-4711-84AD-6714996F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budżetowania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82108-6799-4956-AD5B-C70E21702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Funkcja informacyjna – dostarcza informacji na potrzeby zarządzania na różnych szczeblach hierarchii organizacyjnej oraz wspomaga informacyjnie realizację poszczególnych funkcji zarządzania,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Funkcja koordynacyjna – polega na zharmonizowaniu działań i zespoleniu w jednym budżecie,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Funkcja motywacyjna - wywieranie wpływu na działania i zachowania menedżerów i pracowników ośrodków odpowiedzialności, tak by ich postępowanie było zgodne z kierunkami wytyczonymi przez przedsiębiorstwo,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Funkcja kontrolna - polega na porównaniu wartości rzeczywistych osiągniętych w okresie budżetowym z wartościami planowanymi ustalanymi w budżecie.</a:t>
            </a:r>
          </a:p>
        </p:txBody>
      </p:sp>
    </p:spTree>
    <p:extLst>
      <p:ext uri="{BB962C8B-B14F-4D97-AF65-F5344CB8AC3E}">
        <p14:creationId xmlns:p14="http://schemas.microsoft.com/office/powerpoint/2010/main" val="30237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3FA62-10BD-469D-A1B8-4B89DB96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procesu budżetowania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F6828C7-B4AD-41F5-A4E6-E7C22758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172" y="2881348"/>
            <a:ext cx="9005853" cy="22103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67A7107-6A24-4292-B446-4A6389343C04}"/>
              </a:ext>
            </a:extLst>
          </p:cNvPr>
          <p:cNvSpPr txBox="1"/>
          <p:nvPr/>
        </p:nvSpPr>
        <p:spPr>
          <a:xfrm>
            <a:off x="3835220" y="2649692"/>
            <a:ext cx="13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BUDŻET</a:t>
            </a:r>
            <a:r>
              <a:rPr lang="pl-PL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A85436-F74B-4B3D-882A-A7105D691734}"/>
              </a:ext>
            </a:extLst>
          </p:cNvPr>
          <p:cNvSpPr txBox="1"/>
          <p:nvPr/>
        </p:nvSpPr>
        <p:spPr>
          <a:xfrm>
            <a:off x="7177054" y="2703729"/>
            <a:ext cx="156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WYKONANIE</a:t>
            </a:r>
          </a:p>
        </p:txBody>
      </p:sp>
    </p:spTree>
    <p:extLst>
      <p:ext uri="{BB962C8B-B14F-4D97-AF65-F5344CB8AC3E}">
        <p14:creationId xmlns:p14="http://schemas.microsoft.com/office/powerpoint/2010/main" val="247213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C5272B-D27A-4987-BCB1-6CD3E33C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procesu budżetowania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F03A8C-552B-46D5-8417-9BD9FE39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Tworzenie budżetu - określenie zadań dla poszczególnych ośrodków odpowiedzialności przedsiębiorstwa.</a:t>
            </a:r>
          </a:p>
          <a:p>
            <a:r>
              <a:rPr lang="pl-PL" dirty="0"/>
              <a:t>Realizacja budżetu - wykonanie zadań sformułowanych w budże­cie. </a:t>
            </a:r>
          </a:p>
          <a:p>
            <a:r>
              <a:rPr lang="pl-PL" dirty="0"/>
              <a:t>Kontrola budżetowa - ocena rezultatów osiągniętych przez ośrodki odpowiedzialności przedsiębiorstwa w stosunku do zadań określonych w budżecie.</a:t>
            </a:r>
          </a:p>
        </p:txBody>
      </p:sp>
    </p:spTree>
    <p:extLst>
      <p:ext uri="{BB962C8B-B14F-4D97-AF65-F5344CB8AC3E}">
        <p14:creationId xmlns:p14="http://schemas.microsoft.com/office/powerpoint/2010/main" val="195554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0FFECE-DBD5-4DD1-A98F-B3E88A75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 budżetowania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6C0232-055D-4136-AB97-6EE7EEB6F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75098"/>
              </p:ext>
            </p:extLst>
          </p:nvPr>
        </p:nvGraphicFramePr>
        <p:xfrm>
          <a:off x="767482" y="1973525"/>
          <a:ext cx="10657036" cy="4211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162">
                  <a:extLst>
                    <a:ext uri="{9D8B030D-6E8A-4147-A177-3AD203B41FA5}">
                      <a16:colId xmlns:a16="http://schemas.microsoft.com/office/drawing/2014/main" val="1678413137"/>
                    </a:ext>
                  </a:extLst>
                </a:gridCol>
                <a:gridCol w="3524356">
                  <a:extLst>
                    <a:ext uri="{9D8B030D-6E8A-4147-A177-3AD203B41FA5}">
                      <a16:colId xmlns:a16="http://schemas.microsoft.com/office/drawing/2014/main" val="3329523739"/>
                    </a:ext>
                  </a:extLst>
                </a:gridCol>
                <a:gridCol w="2486642">
                  <a:extLst>
                    <a:ext uri="{9D8B030D-6E8A-4147-A177-3AD203B41FA5}">
                      <a16:colId xmlns:a16="http://schemas.microsoft.com/office/drawing/2014/main" val="1569396557"/>
                    </a:ext>
                  </a:extLst>
                </a:gridCol>
                <a:gridCol w="2841876">
                  <a:extLst>
                    <a:ext uri="{9D8B030D-6E8A-4147-A177-3AD203B41FA5}">
                      <a16:colId xmlns:a16="http://schemas.microsoft.com/office/drawing/2014/main" val="1969059407"/>
                    </a:ext>
                  </a:extLst>
                </a:gridCol>
              </a:tblGrid>
              <a:tr h="58485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Fazy procesu budżetowania</a:t>
                      </a:r>
                      <a:endParaRPr lang="pl-PL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Sporządzanie budżetu</a:t>
                      </a:r>
                      <a:endParaRPr lang="pl-PL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Realizacja budżetu</a:t>
                      </a:r>
                      <a:endParaRPr lang="pl-PL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Kontrola budżetowa</a:t>
                      </a:r>
                      <a:endParaRPr lang="pl-PL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541262"/>
                  </a:ext>
                </a:extLst>
              </a:tr>
              <a:tr h="119592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</a:p>
                    <a:p>
                      <a:pPr marL="0" indent="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poprzedzający rok budżetowy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8435" algn="l"/>
                        </a:tabLst>
                      </a:pPr>
                      <a:r>
                        <a:rPr lang="pl-PL" sz="1400" dirty="0">
                          <a:effectLst/>
                        </a:rPr>
                        <a:t>- analiza strategiczna planów długoterminowych,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8435" algn="l"/>
                        </a:tabLst>
                      </a:pPr>
                      <a:r>
                        <a:rPr lang="pl-PL" sz="1400" dirty="0">
                          <a:effectLst/>
                        </a:rPr>
                        <a:t>- przyjęcie założeń budżetowych,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8435" algn="l"/>
                        </a:tabLst>
                      </a:pPr>
                      <a:r>
                        <a:rPr lang="pl-PL" sz="1400" dirty="0">
                          <a:effectLst/>
                        </a:rPr>
                        <a:t>- wskazanie ograniczeń budżetowych,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78435" algn="l"/>
                        </a:tabLst>
                      </a:pPr>
                      <a:r>
                        <a:rPr lang="pl-PL" sz="1400" dirty="0">
                          <a:effectLst/>
                        </a:rPr>
                        <a:t>- zestawienie budżetu przedsiębiorstwa,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78435" algn="l"/>
                        </a:tabLst>
                      </a:pPr>
                      <a:r>
                        <a:rPr lang="pl-PL" sz="1400" dirty="0">
                          <a:effectLst/>
                        </a:rPr>
                        <a:t>- przekazanie budżetów ośrodkom odpowiedzialności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552056"/>
                  </a:ext>
                </a:extLst>
              </a:tr>
              <a:tr h="735494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 budżetowy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przeprowadzenie korekt budżetu w trakcie roku budżetowego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3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wykonywanie zadań określonych w budżecie,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podejmowanie działań zaradczych w sytuacji za­grożenia realizacji budżetu.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3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sporządzanie raportów z postępów w realizacji budżetu,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identyfikacja zagrożeń dla realizacji budżetu.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298044"/>
                  </a:ext>
                </a:extLst>
              </a:tr>
              <a:tr h="1042446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 następny po roku budżetowym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uwzględnienie ustaleń kontroli z poprzedniego roku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" indent="-123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sporządzenie raportów z wykonania budżetu,</a:t>
                      </a:r>
                    </a:p>
                    <a:p>
                      <a:pPr marL="2540" indent="-12319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pl-PL" sz="1400" dirty="0">
                          <a:effectLst/>
                        </a:rPr>
                        <a:t>- ustalenie i analiza odchyleń wykonania od budżetu,</a:t>
                      </a:r>
                    </a:p>
                    <a:p>
                      <a:pPr marL="1588" indent="-15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wyciąganie wniosków dla następnych okresów budżetowych</a:t>
                      </a:r>
                      <a:endParaRPr lang="pl-PL" sz="14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48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17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CBE86-DD0E-4971-B9C0-5F33DF5C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i="1" dirty="0"/>
              <a:t>Nie ma jednego najlepszego i uniwersalnego sposobu budżetowania, który miał­by być zastosowany w każdym przedsiębiorstwie!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C1E13-210B-4266-9DA0-1128F857D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Czynniki wpływające na sposób budżetowania oraz kształt systemu budżetowania w przedsiębiorstwie:</a:t>
            </a:r>
          </a:p>
          <a:p>
            <a:pPr lvl="0"/>
            <a:r>
              <a:rPr lang="pl-PL" dirty="0"/>
              <a:t>system zarządzania przedsiębiorstwem,</a:t>
            </a:r>
          </a:p>
          <a:p>
            <a:pPr lvl="0"/>
            <a:r>
              <a:rPr lang="pl-PL" dirty="0"/>
              <a:t>strukturę organizacyjną przedsiębiorstwa - podział na ośrodki odpowiedzialności,</a:t>
            </a:r>
          </a:p>
          <a:p>
            <a:pPr lvl="0"/>
            <a:r>
              <a:rPr lang="pl-PL" dirty="0"/>
              <a:t>przedmiot i specyfikę działalności przedsiębiorstwa,</a:t>
            </a:r>
          </a:p>
          <a:p>
            <a:pPr lvl="0"/>
            <a:r>
              <a:rPr lang="pl-PL" dirty="0"/>
              <a:t>potrzeby informacyjne poszczególnych szczebli zarządzania,</a:t>
            </a:r>
          </a:p>
          <a:p>
            <a:pPr lvl="0"/>
            <a:r>
              <a:rPr lang="pl-PL" dirty="0"/>
              <a:t>system ewidencyjno-sprawozdawczy przedsiębiorstwa,</a:t>
            </a:r>
          </a:p>
          <a:p>
            <a:pPr lvl="0"/>
            <a:r>
              <a:rPr lang="pl-PL" dirty="0"/>
              <a:t>strategie i cele działalności przedsiębiorstwa oraz cele budżetowania.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776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1AE36-7E9D-4F04-81F1-B2626DFF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budżetowania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06AE26-6FE8-4370-991D-13CDC3EF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Kryterium 1: sposób ustalenia danych wyjściowych do określenia wartości pozycji w budżecie:</a:t>
            </a:r>
          </a:p>
          <a:p>
            <a:r>
              <a:rPr lang="pl-PL" b="1" dirty="0"/>
              <a:t>Metoda budżetowania przyrostowego </a:t>
            </a:r>
            <a:r>
              <a:rPr lang="pl-PL" dirty="0"/>
              <a:t>- za punkt wyjścia do sporządzenia budżetu przyjmuje się wykonanie budżetu z okresu poprzedniego. Wielkość produkcji i sprzedaży jest korygowana o przewidywane w okresie budżetowym ich zmiany spo­wodowane działaniem różnych czynników zewnętrznych i wewnętrznych. </a:t>
            </a:r>
          </a:p>
          <a:p>
            <a:r>
              <a:rPr lang="pl-PL" dirty="0"/>
              <a:t>Zaleta: prostota i niska pracochłonność. </a:t>
            </a:r>
          </a:p>
          <a:p>
            <a:r>
              <a:rPr lang="pl-PL" dirty="0"/>
              <a:t>Wada: niebezpieczeństwo przeniesienia na okres budżetowy ewentualnych błędów i nieprawidłowości, jakie miały miejsce w poprzednich okresach.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38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6E2B5-03C7-46AF-9B27-A13C76BF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budżetowania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652F89-BD0C-4240-ABE7-754110E1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Metoda budżetowania „od zera" </a:t>
            </a:r>
            <a:r>
              <a:rPr lang="pl-PL" dirty="0"/>
              <a:t>- istotą budżetowania „od zera" jest założenie, że działalność przedsię­biorstwa zaczyna się jak gdyby od nowa.</a:t>
            </a:r>
          </a:p>
          <a:p>
            <a:r>
              <a:rPr lang="pl-PL" dirty="0"/>
              <a:t>Zaleta: unika się w dużym stopniu przeniesienia na przyszłość nieprawidłowości oraz kontynuacji działań nie­efektywnych, które miały miejsce w przeszłości.</a:t>
            </a:r>
          </a:p>
          <a:p>
            <a:r>
              <a:rPr lang="pl-PL" dirty="0"/>
              <a:t>Wada: wysoka pracochłonność procesu sporządza­nia budżetu oraz konieczność zaangażowania w tym procesie zespołu wysoko wykwa­lifikowanych pracowników </a:t>
            </a:r>
          </a:p>
        </p:txBody>
      </p:sp>
    </p:spTree>
    <p:extLst>
      <p:ext uri="{BB962C8B-B14F-4D97-AF65-F5344CB8AC3E}">
        <p14:creationId xmlns:p14="http://schemas.microsoft.com/office/powerpoint/2010/main" val="352434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4284A-5137-4CAE-8249-9098CABC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budżetowania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08532B-D313-4577-834A-5B4C569A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pl-PL" dirty="0"/>
              <a:t>Kryterium 2: możliwość dokonywania aktualizacji bu­dżetu w trakcie roku budżetowego:</a:t>
            </a:r>
          </a:p>
          <a:p>
            <a:r>
              <a:rPr lang="pl-PL" b="1" dirty="0"/>
              <a:t>Budżetowanie statyczne </a:t>
            </a:r>
            <a:r>
              <a:rPr lang="pl-PL" dirty="0"/>
              <a:t>polega na jednorazowym ustalaniu budżetu dla danego okresu, po upływie którego przestaje on obowiązywać. </a:t>
            </a:r>
          </a:p>
          <a:p>
            <a:r>
              <a:rPr lang="pl-PL" dirty="0"/>
              <a:t>Metoda </a:t>
            </a:r>
            <a:r>
              <a:rPr lang="pl-PL" b="1" dirty="0"/>
              <a:t>budżetowania kroczącego </a:t>
            </a:r>
            <a:r>
              <a:rPr lang="pl-PL" dirty="0"/>
              <a:t>polega na dokonywaniu ciągłej aktualizacji budżetów sporządza­nych na kolejne okresy, na które został podzielony rok budżetowy.</a:t>
            </a:r>
          </a:p>
        </p:txBody>
      </p:sp>
    </p:spTree>
    <p:extLst>
      <p:ext uri="{BB962C8B-B14F-4D97-AF65-F5344CB8AC3E}">
        <p14:creationId xmlns:p14="http://schemas.microsoft.com/office/powerpoint/2010/main" val="24006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B39A1-460B-48CE-9882-E7F67BF7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budżetów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FA36FA-2FE0-4570-8B5A-3601AD5D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Budżet sztywny (stały) </a:t>
            </a:r>
            <a:r>
              <a:rPr lang="pl-PL" dirty="0"/>
              <a:t>jest opracowywany przy zało­żeniu jednego planowanego poziomu parametrów działalności przedsiębiorstwa (wielkości produkcji i sprzedaży).</a:t>
            </a:r>
          </a:p>
          <a:p>
            <a:r>
              <a:rPr lang="pl-PL" b="1" dirty="0"/>
              <a:t>Budżet elastyczny (zmienny)</a:t>
            </a:r>
            <a:r>
              <a:rPr lang="pl-PL" dirty="0"/>
              <a:t> jest budżetem, w któ­rym zakłada się możliwość uwzględnienia w trakcie roku budżetowego skutków zmian rzeczywistych wielkości produkcji i sprzedaży w stosunku do wielkości pla­nowanych.</a:t>
            </a:r>
          </a:p>
        </p:txBody>
      </p:sp>
    </p:spTree>
    <p:extLst>
      <p:ext uri="{BB962C8B-B14F-4D97-AF65-F5344CB8AC3E}">
        <p14:creationId xmlns:p14="http://schemas.microsoft.com/office/powerpoint/2010/main" val="323256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7E8F8-CA11-40E4-945C-F2505492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8C83DE-CDCB-45F2-85C6-5E8CA1C8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i="1" dirty="0"/>
              <a:t>„panowanie nad różnorodnością i przekształcanie potencjalnego konfliktu we współpracę”</a:t>
            </a:r>
          </a:p>
          <a:p>
            <a:r>
              <a:rPr lang="pl-PL" dirty="0"/>
              <a:t>„</a:t>
            </a:r>
            <a:r>
              <a:rPr lang="pl-PL" i="1" dirty="0"/>
              <a:t>wędrówka przez chaos”</a:t>
            </a:r>
          </a:p>
          <a:p>
            <a:r>
              <a:rPr lang="pl-PL" i="1" dirty="0"/>
              <a:t>„konstruowanie rzeczywistości z dostępnych zasobów materialnych i niematerialnych”</a:t>
            </a:r>
          </a:p>
          <a:p>
            <a:pPr algn="r"/>
            <a:r>
              <a:rPr lang="pl-PL" sz="1200" dirty="0"/>
              <a:t>A.K. Koźmiński, </a:t>
            </a:r>
            <a:r>
              <a:rPr lang="pl-PL" sz="1200" i="1" dirty="0"/>
              <a:t>Zarządzanie</a:t>
            </a:r>
            <a:r>
              <a:rPr lang="pl-PL" sz="1200" dirty="0"/>
              <a:t>, [w:] A.K. Koźmiński, W. Piotrowski (red.), </a:t>
            </a:r>
            <a:r>
              <a:rPr lang="pl-PL" sz="1200" i="1" dirty="0"/>
              <a:t>Zarządzanie. Teoria i praktyka</a:t>
            </a:r>
            <a:r>
              <a:rPr lang="pl-PL" sz="1200" dirty="0"/>
              <a:t>, PWN, Warszawa 1996, s. 130. </a:t>
            </a:r>
            <a:endParaRPr lang="pl-PL" sz="1200" i="1" dirty="0"/>
          </a:p>
          <a:p>
            <a:r>
              <a:rPr lang="pl-PL" dirty="0"/>
              <a:t>Polega na zapewnieniu (świadomym stworzeniu) odpowiednich warunków do tego, aby organizacja działała zgodnie ze swoimi założeniami - realizowała swoją misję, osiągała zgodne z nią cele i zachowywała niezbędny poziom spójności, umożliwiający bieżące funkcjonowanie i dalszy stabilny rozwój.</a:t>
            </a:r>
          </a:p>
          <a:p>
            <a:pPr algn="r"/>
            <a:r>
              <a:rPr lang="pl-PL" sz="1200" dirty="0"/>
              <a:t>A.K. Koźmiński, D. </a:t>
            </a:r>
            <a:r>
              <a:rPr lang="pl-PL" sz="1200" dirty="0" err="1"/>
              <a:t>Jemielniak</a:t>
            </a:r>
            <a:r>
              <a:rPr lang="pl-PL" sz="1200" dirty="0"/>
              <a:t>, </a:t>
            </a:r>
            <a:r>
              <a:rPr lang="pl-PL" sz="1200" i="1" dirty="0"/>
              <a:t>Zarządzanie od podstaw</a:t>
            </a:r>
            <a:r>
              <a:rPr lang="pl-PL" sz="1200" dirty="0"/>
              <a:t>, </a:t>
            </a:r>
            <a:r>
              <a:rPr lang="pl-PL" sz="1200" dirty="0" err="1"/>
              <a:t>WAiP</a:t>
            </a:r>
            <a:r>
              <a:rPr lang="pl-PL" sz="1200" dirty="0"/>
              <a:t>, Warszawa 2008, s. 16.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06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3B96B-3C29-4BE5-BCEF-9FDEE74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Kolejność sporządzania poszczególnych elementów budżetu operacyjnego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EDF87-B9C5-451D-83EF-EAA7FD4A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sprzedaży,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produkcji,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kosztów bezpośrednich,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kosztów wydziałowych,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kosztów sprzedaży,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kosztów ogólnego zarządu,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budżet wyników ze sprzedaży.</a:t>
            </a:r>
          </a:p>
        </p:txBody>
      </p:sp>
    </p:spTree>
    <p:extLst>
      <p:ext uri="{BB962C8B-B14F-4D97-AF65-F5344CB8AC3E}">
        <p14:creationId xmlns:p14="http://schemas.microsoft.com/office/powerpoint/2010/main" val="91103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C613C-377F-49C9-AC3B-262E21C2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Budżet sprzedaży: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3D47F-5BB3-419F-9B80-36925DA8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jest najważniejszym budżetem operacyjnym, determinuje składniki innych budżetów, </a:t>
            </a:r>
          </a:p>
          <a:p>
            <a:pPr lvl="0"/>
            <a:r>
              <a:rPr lang="pl-PL" dirty="0"/>
              <a:t>zestawienie przewidywanej sprzedaży w ujęciu wartościowym i ilościowym, </a:t>
            </a:r>
          </a:p>
          <a:p>
            <a:pPr lvl="0"/>
            <a:r>
              <a:rPr lang="pl-PL" dirty="0"/>
              <a:t>budowany z podziałem na poszczególne produkty, kanały dystrybucyjne, obszary geograficzne, grupy klientów, poszczególnych przedstawicieli handlowych, oddziały przedsiębiorstwa, itp. </a:t>
            </a:r>
          </a:p>
          <a:p>
            <a:pPr lvl="0"/>
            <a:r>
              <a:rPr lang="pl-PL" dirty="0"/>
              <a:t>uwzględnia rabaty, upusty.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63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8C33E-A3CC-4D5B-BB5A-1461604C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 budżecie sprzedaży ustala się wielkość planowanych przychodów ze sprzedaży w danym okresie: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5998D-344D-4B8D-8CD1-319AC59BB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PLANOWANA CENA SPRZEDAŻY PRODUKTU A </a:t>
            </a:r>
          </a:p>
          <a:p>
            <a:pPr marL="0" indent="0">
              <a:buNone/>
            </a:pPr>
            <a:r>
              <a:rPr lang="pl-PL" u="sng" dirty="0"/>
              <a:t>x PLANOWANA WIELKOŚĆ SPRZEDAŻY PRODUKTU A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PLANOWANE PRZYCHODY ZE SPRZEDAŻY PRODUKTU 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742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AE67A2-E374-4052-8282-14B0123D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Budżet produkcji: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205AF-5657-49DC-A290-C40A5130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jest wyrażony ilościowo, </a:t>
            </a:r>
          </a:p>
          <a:p>
            <a:pPr lvl="0"/>
            <a:r>
              <a:rPr lang="pl-PL" dirty="0"/>
              <a:t>określa wielkość produkcji ustaloną w budżecie sprzedaży przy uwzględnieniu konieczności utrzymania niezbędnej wielkości zapasów wyrobów gotowych.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456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514E93-BAE5-4124-B798-13ED52D4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 produkcji: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B4F626-12E2-49B3-A7D4-C4A7AE0E4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PLANOWANA WIELKOŚĆ SPRZEDAŻY WYROBÓW GOTOWYCH A </a:t>
            </a:r>
          </a:p>
          <a:p>
            <a:pPr marL="0" indent="0">
              <a:buNone/>
            </a:pPr>
            <a:r>
              <a:rPr lang="pl-PL" u="sng" dirty="0"/>
              <a:t>+WYMAGANY ZAPAS WYROBÓW GOTOWYCH A (</a:t>
            </a:r>
            <a:r>
              <a:rPr lang="pl-PL" u="sng" dirty="0" err="1"/>
              <a:t>Zk</a:t>
            </a:r>
            <a:r>
              <a:rPr lang="pl-PL" u="sng" dirty="0"/>
              <a:t>.)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ZAPOTRZEBOWANIE NA PRODUKTY GOTOWE A </a:t>
            </a:r>
          </a:p>
          <a:p>
            <a:pPr marL="0" indent="0">
              <a:buNone/>
            </a:pPr>
            <a:r>
              <a:rPr lang="pl-PL" u="sng" dirty="0"/>
              <a:t>- WYMAGANY ZAPAS POCZĄTKOWY PRODUKTÓW GOTOWYCH A(</a:t>
            </a:r>
            <a:r>
              <a:rPr lang="pl-PL" u="sng" dirty="0" err="1"/>
              <a:t>Zp</a:t>
            </a:r>
            <a:r>
              <a:rPr lang="pl-PL" u="sng" dirty="0"/>
              <a:t>)  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 PLANOWANA WIELKOŚĆ PRODUKCJI WYROBÓW GOTOWYCH 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7D6966-9ED2-4B0F-BFA4-1081F2CCCB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PLANOWANA WIELKOŚĆ SPRZEDAŻY WYROBÓW GOTOWYCH A </a:t>
            </a:r>
          </a:p>
          <a:p>
            <a:pPr marL="0" indent="0">
              <a:buNone/>
            </a:pPr>
            <a:r>
              <a:rPr lang="pl-PL" dirty="0"/>
              <a:t>+ (</a:t>
            </a:r>
            <a:r>
              <a:rPr lang="pl-PL" dirty="0" err="1"/>
              <a:t>Zk</a:t>
            </a:r>
            <a:r>
              <a:rPr lang="pl-PL" dirty="0"/>
              <a:t>.) </a:t>
            </a:r>
          </a:p>
          <a:p>
            <a:pPr marL="0" indent="0">
              <a:buNone/>
            </a:pPr>
            <a:r>
              <a:rPr lang="pl-PL" u="sng" dirty="0"/>
              <a:t>- (</a:t>
            </a:r>
            <a:r>
              <a:rPr lang="pl-PL" u="sng" dirty="0" err="1"/>
              <a:t>Zp</a:t>
            </a:r>
            <a:r>
              <a:rPr lang="pl-PL" u="sng" dirty="0"/>
              <a:t>)   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PLANOWANA WIELKOŚĆ PRODUKCJI WYROBÓW GOTOWYCH A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278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9759C3F-CB0B-4AE8-A089-B9475ECD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bezpośrednie: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5BB6A09-C0C8-4B62-BB1E-B5526868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dirty="0"/>
              <a:t>Koszty materiałów bezpośrednich, </a:t>
            </a:r>
          </a:p>
          <a:p>
            <a:pPr lvl="0"/>
            <a:r>
              <a:rPr lang="pl-PL" dirty="0"/>
              <a:t>koszty materiałów tworzących bezpośrednio produkt (surowce, komponenty) </a:t>
            </a:r>
          </a:p>
          <a:p>
            <a:pPr lvl="0"/>
            <a:r>
              <a:rPr lang="pl-PL" dirty="0"/>
              <a:t>materiały zużywane przy produkcji wyrobu nie stanowiące jego części składowych, </a:t>
            </a:r>
          </a:p>
          <a:p>
            <a:pPr lvl="0"/>
            <a:r>
              <a:rPr lang="pl-PL" dirty="0"/>
              <a:t>opakowania produktów gotowych, 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pl-PL" dirty="0"/>
              <a:t>Koszty wynagrodzeń bezpośrednich, (wynagrodzenie pracowników pozostających w bezpośrednim związku z wytwarzaniem produktu wraz z narzutami stanowiącymi koszt pracodawcy) 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pl-PL" dirty="0"/>
              <a:t>Pozostałe koszty bezpośrednie, </a:t>
            </a:r>
          </a:p>
          <a:p>
            <a:pPr lvl="0"/>
            <a:r>
              <a:rPr lang="pl-PL" dirty="0"/>
              <a:t>obróbka obca, </a:t>
            </a:r>
          </a:p>
          <a:p>
            <a:pPr lvl="0"/>
            <a:r>
              <a:rPr lang="pl-PL" dirty="0"/>
              <a:t>koszty przygotowania nowej produkcji, </a:t>
            </a:r>
          </a:p>
          <a:p>
            <a:pPr lvl="0"/>
            <a:r>
              <a:rPr lang="pl-PL" dirty="0"/>
              <a:t>koszty zużycia narzędzi i oprzyrządowania specjalnego.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03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2D25A-4175-4E27-9F40-963D43A5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 materiałów bezpośrednich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91A87-D67C-4724-9E18-89E9F87F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budżecie materiałów bezpośrednich można wyodrębnić dwie części:</a:t>
            </a:r>
          </a:p>
          <a:p>
            <a:pPr lvl="0"/>
            <a:r>
              <a:rPr lang="pl-PL" dirty="0"/>
              <a:t>budżet zużycia,</a:t>
            </a:r>
          </a:p>
          <a:p>
            <a:pPr lvl="0"/>
            <a:r>
              <a:rPr lang="pl-PL" dirty="0"/>
              <a:t>budżet zakupu.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89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2E669-D96A-4EF8-9FEC-07CA5137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A. Budżet zużycia materiałów bezpośrednich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7F659-0725-4F94-A3DD-77975221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PLANOWANA WIELKOŚĆ PRODUKCJI W DANYM OKRESIE </a:t>
            </a:r>
          </a:p>
          <a:p>
            <a:pPr marL="0" indent="0">
              <a:buNone/>
            </a:pPr>
            <a:r>
              <a:rPr lang="pl-PL" u="sng" dirty="0"/>
              <a:t>x NORMA ZUŻYCIA MATERIAŁU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CAŁKOWITE ZUŻYCIE MATERIAŁU DLA REALIZACJI PROGRAMU PRODUKCYJNEGO </a:t>
            </a:r>
          </a:p>
          <a:p>
            <a:pPr marL="0" indent="0">
              <a:buNone/>
            </a:pPr>
            <a:r>
              <a:rPr lang="pl-PL" u="sng" dirty="0"/>
              <a:t>x CENA JEDNOSTKOWA MATERIAŁU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KOSZT ZUŻYCIA MATERIAŁU BEZPOŚREDNIEGO W DANYM OKRESIE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379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A8318-5B7C-4A16-8C23-AD6C448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B. Budżet zakupu materiałów bezpośrednich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55269-D696-47A0-BD41-415CF728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PLANOWANA WIELKOŚĆ PRODUKCJI W DANYM OKRESIE </a:t>
            </a:r>
          </a:p>
          <a:p>
            <a:pPr marL="0" indent="0">
              <a:buNone/>
            </a:pPr>
            <a:r>
              <a:rPr lang="pl-PL" u="sng" dirty="0"/>
              <a:t>+ WYMAGANA ILOŚĆ ZAPASU KOŃCOWEGO MATERIAŁU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=CAŁKOWITE ZAPOTRZEBOWANIE NA MATERIAŁY BEZPOŚREDNIE </a:t>
            </a:r>
          </a:p>
          <a:p>
            <a:pPr marL="0" indent="0">
              <a:buNone/>
            </a:pPr>
            <a:r>
              <a:rPr lang="pl-PL" u="sng" dirty="0"/>
              <a:t>-WYMAGANA ILOŚĆ ZAPASU POCZĄTKOWEGO MATERIAŁU 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=ILOŚĆ MATERIAŁU DO NABYCIA  </a:t>
            </a:r>
          </a:p>
          <a:p>
            <a:pPr marL="0" indent="0">
              <a:buNone/>
            </a:pPr>
            <a:r>
              <a:rPr lang="pl-PL" u="sng" dirty="0"/>
              <a:t>x CENA JEDNOSTKOWA MATERIAŁU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WARTOŚĆ ZAKUPU MATERIAŁÓW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218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9A91A-C63D-47A3-9C22-870832E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C. Budżet zapasu materiałów bezpośrednich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05F325-8F08-4CE2-B22D-2C8C63CC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POŻĄDANY ZAPAS KOŃCOWY MATERIAŁU </a:t>
            </a:r>
          </a:p>
          <a:p>
            <a:pPr marL="0" indent="0">
              <a:buNone/>
            </a:pPr>
            <a:r>
              <a:rPr lang="pl-PL" u="sng" dirty="0"/>
              <a:t> x CENA JEDNOSTKOWA MATERIAŁU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=WARTOŚĆ ZAPASU KOŃCOWEGO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18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D8F79-ED62-4008-8DC3-F28BC261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565301F-BA4B-40F2-A046-02734172B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915694"/>
              </p:ext>
            </p:extLst>
          </p:nvPr>
        </p:nvGraphicFramePr>
        <p:xfrm>
          <a:off x="1023938" y="440754"/>
          <a:ext cx="9720262" cy="586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132F50D-5BDF-409B-90EF-FE5E0BA60055}"/>
              </a:ext>
            </a:extLst>
          </p:cNvPr>
          <p:cNvSpPr txBox="1"/>
          <p:nvPr/>
        </p:nvSpPr>
        <p:spPr>
          <a:xfrm>
            <a:off x="9433450" y="2598475"/>
            <a:ext cx="262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REALIZACJA POSZCZEGÓLNYCH FUNKCJI ZARZĄDZANIA PRZEZ BUDŻETOWANIE</a:t>
            </a:r>
          </a:p>
        </p:txBody>
      </p:sp>
    </p:spTree>
    <p:extLst>
      <p:ext uri="{BB962C8B-B14F-4D97-AF65-F5344CB8AC3E}">
        <p14:creationId xmlns:p14="http://schemas.microsoft.com/office/powerpoint/2010/main" val="363377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6CF53-3A07-4818-8738-8C60B3B0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Czynniki wyznaczające wysokość pla­nowanych wynagrodzeń bezpośrednich: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80AA5-E64B-4967-A291-369380D2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planowana wielkość produkcji,</a:t>
            </a:r>
          </a:p>
          <a:p>
            <a:pPr lvl="0"/>
            <a:r>
              <a:rPr lang="pl-PL" dirty="0"/>
              <a:t>normatywy pracochłonności wyrażone w roboczogodzinach,</a:t>
            </a:r>
          </a:p>
          <a:p>
            <a:pPr lvl="0"/>
            <a:r>
              <a:rPr lang="pl-PL" dirty="0"/>
              <a:t>stawki godzinowe wynagrodzeń.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20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9DCB-0E45-4CFD-A111-ACC3B08D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Budżet kosztów robocizny bezpośredniej –system czasowy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E17F7-8715-40D6-852B-8639BAD03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PLANOWANA WIELKOŚĆ PRODUKCJI W DANYM OKRESIE </a:t>
            </a:r>
          </a:p>
          <a:p>
            <a:pPr marL="0" indent="0">
              <a:buNone/>
            </a:pPr>
            <a:r>
              <a:rPr lang="pl-PL" u="sng" dirty="0"/>
              <a:t>x NORMA CZASU PRAC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=CAŁKOWITY WYMAGANY CZAS PRACY </a:t>
            </a:r>
          </a:p>
          <a:p>
            <a:pPr marL="0" indent="0">
              <a:buNone/>
            </a:pPr>
            <a:r>
              <a:rPr lang="pl-PL" u="sng" dirty="0"/>
              <a:t>x STAWKA WYNAGRODZENIA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=KOSZT WYNAGRODZEŃ BEZPOŚREDNICH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42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768B5D-5763-4DE4-B41C-0338CEBC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Budżet kosztów robocizny bezpośredniej –system akordowy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E7150E-F625-4D70-BDFB-1633C488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PLANOWANA WIELKOŚĆ PRODUKCJI W DANYM OKRESIE </a:t>
            </a:r>
          </a:p>
          <a:p>
            <a:pPr marL="0" indent="0">
              <a:buNone/>
            </a:pPr>
            <a:r>
              <a:rPr lang="pl-PL" u="sng" dirty="0"/>
              <a:t>x NORMA ZUŻYCIA SUROWCÓW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=CAŁKOWITE ZUŻYCIE MATERIAŁÓW DLA PRODUKCJI W DANYM OKRESIE </a:t>
            </a:r>
          </a:p>
          <a:p>
            <a:pPr marL="0" indent="0">
              <a:buNone/>
            </a:pPr>
            <a:r>
              <a:rPr lang="pl-PL" u="sng" dirty="0"/>
              <a:t>x AKORDOWA STAWKA WYNAGRODZENIA NA JEDNOSTKĘ PRZETWORZONEGO SUROWCA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=KOSZT WYNAGRODZEŃ BEZPOŚREDNICH</a:t>
            </a:r>
          </a:p>
        </p:txBody>
      </p:sp>
    </p:spTree>
    <p:extLst>
      <p:ext uri="{BB962C8B-B14F-4D97-AF65-F5344CB8AC3E}">
        <p14:creationId xmlns:p14="http://schemas.microsoft.com/office/powerpoint/2010/main" val="115532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20CE7B-C502-4B12-A87F-5C65798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wydziałowe: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FC96C-7B1D-4586-8234-DD0FFB2E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wynagrodzenia pracowników pośrednio produkcyjnych,</a:t>
            </a:r>
          </a:p>
          <a:p>
            <a:pPr lvl="0"/>
            <a:r>
              <a:rPr lang="pl-PL" dirty="0"/>
              <a:t>narzuty na wynagrodzenia pracowników pośrednio produkcyjnych,</a:t>
            </a:r>
          </a:p>
          <a:p>
            <a:pPr lvl="0"/>
            <a:r>
              <a:rPr lang="pl-PL" dirty="0"/>
              <a:t>koszty zużycia materiałów pośrednich,</a:t>
            </a:r>
          </a:p>
          <a:p>
            <a:pPr lvl="0"/>
            <a:r>
              <a:rPr lang="pl-PL" dirty="0"/>
              <a:t>koszty zużycia energii na cele ogólne wydziału,</a:t>
            </a:r>
          </a:p>
          <a:p>
            <a:pPr lvl="0"/>
            <a:r>
              <a:rPr lang="pl-PL" dirty="0"/>
              <a:t>koszty remontów i konserwacji,</a:t>
            </a:r>
          </a:p>
          <a:p>
            <a:pPr lvl="0"/>
            <a:r>
              <a:rPr lang="pl-PL" dirty="0"/>
              <a:t>koszty nadzoru,</a:t>
            </a:r>
          </a:p>
          <a:p>
            <a:pPr lvl="0"/>
            <a:r>
              <a:rPr lang="pl-PL" dirty="0"/>
              <a:t>koszty amortyzacji majątku trwałego,</a:t>
            </a:r>
          </a:p>
          <a:p>
            <a:pPr lvl="0"/>
            <a:r>
              <a:rPr lang="pl-PL" dirty="0"/>
              <a:t>koszty ubezpieczeń majątkowych oraz podatek od nieruchomości wydziałowych.</a:t>
            </a:r>
          </a:p>
        </p:txBody>
      </p:sp>
    </p:spTree>
    <p:extLst>
      <p:ext uri="{BB962C8B-B14F-4D97-AF65-F5344CB8AC3E}">
        <p14:creationId xmlns:p14="http://schemas.microsoft.com/office/powerpoint/2010/main" val="140210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1746B-E808-47B6-9BC5-05AA6F06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KOSZT WYTWORZENIA PRODUKTU OBEJMUJE!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54833A-7391-461A-9A7B-D6D43B07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Koszty bezpośrednie </a:t>
            </a:r>
          </a:p>
          <a:p>
            <a:pPr lvl="0"/>
            <a:r>
              <a:rPr lang="pl-PL" dirty="0"/>
              <a:t>Zmienne koszty pośrednie produkcji </a:t>
            </a:r>
          </a:p>
          <a:p>
            <a:pPr lvl="0"/>
            <a:r>
              <a:rPr lang="pl-PL" dirty="0"/>
              <a:t>Część kosztów stałych produkcji odpowiadająca poziomowi tych kosztów przy normalnym wykorzystaniu zdolności produkcyjnych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389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575D2-C51C-40C1-95A6-27E3BC7D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KOSZT WYTWORZENIA PRODUKTU NIE OBEJMUJE: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CF4682-EF04-4EEF-AE2A-4289D41B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Kosztów będących konsekwencją niewykorzystanych zdolności produkcyjnych (pozostała część kosztów stałych produkcyjnych), </a:t>
            </a:r>
          </a:p>
          <a:p>
            <a:pPr lvl="0"/>
            <a:r>
              <a:rPr lang="pl-PL" dirty="0"/>
              <a:t>Kosztów będących konsekwencją strat produkcyjnych </a:t>
            </a:r>
          </a:p>
          <a:p>
            <a:pPr lvl="0"/>
            <a:r>
              <a:rPr lang="pl-PL" dirty="0"/>
              <a:t>Kosztów ogólnego zarządu które nie wiążą się z doprowadzeniem produktu do postaci i miejsca, w jakich znajduje się w dniu wyceny, </a:t>
            </a:r>
          </a:p>
          <a:p>
            <a:pPr lvl="0"/>
            <a:r>
              <a:rPr lang="pl-PL" dirty="0"/>
              <a:t>Kosztów magazynowania wyrobów gotowych i półproduktów, chyba że poniesienie tych kosztów jest niezbędne w procesie produkcji, </a:t>
            </a:r>
          </a:p>
          <a:p>
            <a:pPr lvl="0"/>
            <a:r>
              <a:rPr lang="pl-PL" dirty="0"/>
              <a:t>Kosztów sprzedaży produktów.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0959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5DBDA-C11B-4C79-BE27-391734CF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Budżetowanie kosztów pośrednich to sporządzenie co najmniej trzech budżetów cząstkowych: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B25D82-0D66-4090-902F-EAAAB6C91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BUDŻETU KOSZTÓW WYDZIAŁOWYCH </a:t>
            </a:r>
          </a:p>
          <a:p>
            <a:pPr lvl="0"/>
            <a:r>
              <a:rPr lang="pl-PL" dirty="0"/>
              <a:t>BUDŻETU KOSZTÓW ZARZĄDU </a:t>
            </a:r>
          </a:p>
          <a:p>
            <a:r>
              <a:rPr lang="pl-PL" dirty="0"/>
              <a:t>BUDŻETU KOSZTÓW SPRZEDAŻY</a:t>
            </a:r>
          </a:p>
          <a:p>
            <a:endParaRPr lang="pl-PL" i="1" dirty="0"/>
          </a:p>
          <a:p>
            <a:r>
              <a:rPr lang="pl-PL" i="1" dirty="0"/>
              <a:t>Przy budżetowaniu kosztów sprzedaży oraz ogólnego zarządu stosuje się podobne zasady, jak przy budżetowaniu kosztów wydziałowych.</a:t>
            </a:r>
          </a:p>
        </p:txBody>
      </p:sp>
    </p:spTree>
    <p:extLst>
      <p:ext uri="{BB962C8B-B14F-4D97-AF65-F5344CB8AC3E}">
        <p14:creationId xmlns:p14="http://schemas.microsoft.com/office/powerpoint/2010/main" val="317363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66107-6E53-4B6B-9917-565B18B8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Budżet kosztu wytworzenia sprzedanych produktów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F432F1-FCBA-402D-BBC5-228E1B29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dirty="0"/>
              <a:t>STAN POCZĄTKOWY ZAPASU MATERIAŁÓW BEZPOŚREDNICH </a:t>
            </a:r>
          </a:p>
          <a:p>
            <a:r>
              <a:rPr lang="pl-PL" u="sng" dirty="0"/>
              <a:t>+WARTOŚĆ ZAKUPU MATERIAŁÓW W OKRESIE </a:t>
            </a:r>
            <a:endParaRPr lang="pl-PL" dirty="0"/>
          </a:p>
          <a:p>
            <a:r>
              <a:rPr lang="pl-PL" dirty="0"/>
              <a:t>=KOSZT MATERIAŁÓW BEZPOŚREDNICH DO DYSPOZYCJI </a:t>
            </a:r>
          </a:p>
          <a:p>
            <a:r>
              <a:rPr lang="pl-PL" u="sng" dirty="0"/>
              <a:t>-STAN KOŃCOWY MATERIAŁÓW BEZPOŚREDNICH </a:t>
            </a:r>
            <a:endParaRPr lang="pl-PL" dirty="0"/>
          </a:p>
          <a:p>
            <a:r>
              <a:rPr lang="pl-PL" dirty="0"/>
              <a:t>=KOSZT ZUŻYCIA MATERIAŁÓW BEZPOŚREDNICH </a:t>
            </a:r>
          </a:p>
          <a:p>
            <a:r>
              <a:rPr lang="pl-PL" u="sng" dirty="0"/>
              <a:t>+ KOSZTY WYNAGRODZEŃ BEZPOŚREDNICH </a:t>
            </a:r>
            <a:endParaRPr lang="pl-PL" dirty="0"/>
          </a:p>
          <a:p>
            <a:r>
              <a:rPr lang="pl-PL" dirty="0"/>
              <a:t>=KOSZTY BEZPOŚREDNIE OGÓŁEM </a:t>
            </a:r>
          </a:p>
          <a:p>
            <a:r>
              <a:rPr lang="pl-PL" u="sng" dirty="0"/>
              <a:t>+KOSZTY WYDZIAŁOWE </a:t>
            </a:r>
            <a:endParaRPr lang="pl-PL" dirty="0"/>
          </a:p>
          <a:p>
            <a:r>
              <a:rPr lang="pl-PL" dirty="0"/>
              <a:t>=KOSZT WYTWORZENIA PRODUKCJI W OKRESIE (TKW) </a:t>
            </a:r>
          </a:p>
          <a:p>
            <a:r>
              <a:rPr lang="pl-PL" dirty="0"/>
              <a:t>+ STAN POCZĄTKOWY PRODUKCJI NIEZAKOŃCZONEJ </a:t>
            </a:r>
          </a:p>
          <a:p>
            <a:r>
              <a:rPr lang="pl-PL" u="sng" dirty="0"/>
              <a:t>-ZAPAS KOŃCOWY PRODUKCJI NIEZAKOŃCZONEJ </a:t>
            </a:r>
            <a:endParaRPr lang="pl-PL" dirty="0"/>
          </a:p>
          <a:p>
            <a:r>
              <a:rPr lang="pl-PL" dirty="0"/>
              <a:t>= KOSZT WYTWORZENIA PRODUKCJI GOTOWEJ </a:t>
            </a:r>
          </a:p>
          <a:p>
            <a:r>
              <a:rPr lang="pl-PL" u="sng" dirty="0"/>
              <a:t>+ ZAPAS POCZĄTKOWY PRODUKCJI GOTOWEJ </a:t>
            </a:r>
            <a:endParaRPr lang="pl-PL" dirty="0"/>
          </a:p>
          <a:p>
            <a:r>
              <a:rPr lang="pl-PL" dirty="0"/>
              <a:t>= KOSZT WYTWORZENIA PRODUKCJI GOTOWEJ DOSTĘPNYCH DO SPRZEDAŻY </a:t>
            </a:r>
          </a:p>
          <a:p>
            <a:r>
              <a:rPr lang="pl-PL" u="sng" dirty="0"/>
              <a:t>-ZAPAS KOŃCOWY WYROBÓW GOTOWYCH </a:t>
            </a:r>
            <a:endParaRPr lang="pl-PL" dirty="0"/>
          </a:p>
          <a:p>
            <a:r>
              <a:rPr lang="pl-PL" dirty="0"/>
              <a:t>=KOSZT WYTWORZENIA PRODUKCJI SPRZEDANEJ </a:t>
            </a:r>
          </a:p>
        </p:txBody>
      </p:sp>
    </p:spTree>
    <p:extLst>
      <p:ext uri="{BB962C8B-B14F-4D97-AF65-F5344CB8AC3E}">
        <p14:creationId xmlns:p14="http://schemas.microsoft.com/office/powerpoint/2010/main" val="714314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7BADD-B54D-4243-A44F-F00277CA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 wyniku ze sprzedaży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E15A30-0097-4FF4-A43C-E0503ACA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To zestawienie planowanych przychodów ze sprzedaży produk­tów ustalonych w budżecie sprzedaży oraz planowanych kosztów własnych sprzeda­nych produktów wykazanych w budżetach kosztów, lub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Sporządzany zgodnie z zasadami krót­koterminowego rachunku wyników opartego na rachunku kosztów zmiennych:</a:t>
            </a:r>
          </a:p>
          <a:p>
            <a:pPr marL="0" indent="0">
              <a:buNone/>
            </a:pPr>
            <a:r>
              <a:rPr lang="pl-PL" dirty="0"/>
              <a:t>PLANOWANY PRZYCHÓD ZE SPRZEDAŻY PRODUKTÓW</a:t>
            </a:r>
          </a:p>
          <a:p>
            <a:pPr marL="0" indent="0">
              <a:buNone/>
            </a:pPr>
            <a:r>
              <a:rPr lang="pl-PL" u="sng" dirty="0"/>
              <a:t>- PLANOWANE KOSZTY ZMIENNE SPRZEDANYCH PRODUKTÓW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PLANOWANA MARŻA POKRYCIA</a:t>
            </a:r>
          </a:p>
          <a:p>
            <a:pPr marL="0" indent="0">
              <a:buNone/>
            </a:pPr>
            <a:r>
              <a:rPr lang="pl-PL" u="sng" dirty="0"/>
              <a:t>-PLANOWANE KOSZTY STAŁE OKRESU BUDŻETOWEGO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= PLANOWANY WYNIK ZE SPRZEDAŻY PRODUKTÓW</a:t>
            </a: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494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930F7-ABBF-42EF-9BD6-ACDDE6A6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interesariuszy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65D7BA-EE22-4706-B730-10CC82777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i="1" dirty="0"/>
          </a:p>
          <a:p>
            <a:r>
              <a:rPr lang="pl-PL" i="1" dirty="0"/>
              <a:t>Aby osiągnąć sukces w biznesie należy liczyć się z interesariuszami zewnętrznymi, ale nie tylko tradycyjnie pojętymi (klienci, dostawcy), ale również nierynkowymi, a więc mediami, władzami lokalnymi, agencjami rządowymi itp.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32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2372E5-462B-4840-B2AF-58488B9B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Interesariusze a budżet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4B4F1A-FFC0-4C7E-997B-ED0693A77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180082"/>
              </p:ext>
            </p:extLst>
          </p:nvPr>
        </p:nvGraphicFramePr>
        <p:xfrm>
          <a:off x="1295400" y="2557463"/>
          <a:ext cx="9601204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241">
                  <a:extLst>
                    <a:ext uri="{9D8B030D-6E8A-4147-A177-3AD203B41FA5}">
                      <a16:colId xmlns:a16="http://schemas.microsoft.com/office/drawing/2014/main" val="101561763"/>
                    </a:ext>
                  </a:extLst>
                </a:gridCol>
                <a:gridCol w="2673321">
                  <a:extLst>
                    <a:ext uri="{9D8B030D-6E8A-4147-A177-3AD203B41FA5}">
                      <a16:colId xmlns:a16="http://schemas.microsoft.com/office/drawing/2014/main" val="2497212056"/>
                    </a:ext>
                  </a:extLst>
                </a:gridCol>
                <a:gridCol w="2673321">
                  <a:extLst>
                    <a:ext uri="{9D8B030D-6E8A-4147-A177-3AD203B41FA5}">
                      <a16:colId xmlns:a16="http://schemas.microsoft.com/office/drawing/2014/main" val="1554084226"/>
                    </a:ext>
                  </a:extLst>
                </a:gridCol>
                <a:gridCol w="2673321">
                  <a:extLst>
                    <a:ext uri="{9D8B030D-6E8A-4147-A177-3AD203B41FA5}">
                      <a16:colId xmlns:a16="http://schemas.microsoft.com/office/drawing/2014/main" val="15708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Interesariusz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Sposób osiągnięcia celu przez budżetowanie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Możliwość osiągnięcia celu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1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Właściciel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wartości udziałów lub akcji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 nastawiony na wzrost wartości przedsiębiorstwa i powiązanie jego wykonania z systemem motywacyjnym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Duża przy odpowiednim nadzorze korporacyjnym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74809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Zarządzający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Zwiększenie własnej władzy i wpływu</a:t>
                      </a:r>
                    </a:p>
                    <a:p>
                      <a:r>
                        <a:rPr lang="pl-PL" dirty="0"/>
                        <a:t>Wzrost wynagrodzeń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kosztów wynagrodzeń zarządu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Duża, szczególnie przy braku nadzoru korporacyjnego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192593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C029D-5494-444B-94A4-76E7C96A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Interesariusze a budżet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9666AB0-CF59-470E-872B-23FA0D341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162590"/>
              </p:ext>
            </p:extLst>
          </p:nvPr>
        </p:nvGraphicFramePr>
        <p:xfrm>
          <a:off x="1295400" y="2557463"/>
          <a:ext cx="9601202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46">
                  <a:extLst>
                    <a:ext uri="{9D8B030D-6E8A-4147-A177-3AD203B41FA5}">
                      <a16:colId xmlns:a16="http://schemas.microsoft.com/office/drawing/2014/main" val="3917845518"/>
                    </a:ext>
                  </a:extLst>
                </a:gridCol>
                <a:gridCol w="2677652">
                  <a:extLst>
                    <a:ext uri="{9D8B030D-6E8A-4147-A177-3AD203B41FA5}">
                      <a16:colId xmlns:a16="http://schemas.microsoft.com/office/drawing/2014/main" val="1412670583"/>
                    </a:ext>
                  </a:extLst>
                </a:gridCol>
                <a:gridCol w="2677652">
                  <a:extLst>
                    <a:ext uri="{9D8B030D-6E8A-4147-A177-3AD203B41FA5}">
                      <a16:colId xmlns:a16="http://schemas.microsoft.com/office/drawing/2014/main" val="1260685554"/>
                    </a:ext>
                  </a:extLst>
                </a:gridCol>
                <a:gridCol w="2677652">
                  <a:extLst>
                    <a:ext uri="{9D8B030D-6E8A-4147-A177-3AD203B41FA5}">
                      <a16:colId xmlns:a16="http://schemas.microsoft.com/office/drawing/2014/main" val="330759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Interesariusz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Sposób osiągnięcia celu przez budżetowanie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Możliwość osiągnięcia celu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2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Pracownicy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wynagrodzeń </a:t>
                      </a:r>
                    </a:p>
                    <a:p>
                      <a:r>
                        <a:rPr lang="pl-PL" dirty="0"/>
                        <a:t>Poprawa warunków pracy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kosztów wynagrodzeń Wzrost kosztów urządzeń, usług obcych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Zależna od stopnia zorganizowania i spójności oraz formalnej reprezentacji pracowników, od polityki personalnej  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168229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Klienci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jakości i dostępności produktów</a:t>
                      </a:r>
                    </a:p>
                    <a:p>
                      <a:r>
                        <a:rPr lang="pl-PL" dirty="0"/>
                        <a:t>Obniżenie cen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Wzrost kosztów produkcji i kosztów marketingu</a:t>
                      </a:r>
                    </a:p>
                    <a:p>
                      <a:r>
                        <a:rPr lang="pl-PL" dirty="0"/>
                        <a:t>Zmniejszenie przychodów jednostkowych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Zależna od tego, czy klient jest klientem kluczowym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296266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3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F8044-A9D9-4454-BF20-CC39EA5B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Interesariusze a budżet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55A78B-BEBC-4538-B8B4-D4259F6E8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60859"/>
              </p:ext>
            </p:extLst>
          </p:nvPr>
        </p:nvGraphicFramePr>
        <p:xfrm>
          <a:off x="1295400" y="2557463"/>
          <a:ext cx="960120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744">
                  <a:extLst>
                    <a:ext uri="{9D8B030D-6E8A-4147-A177-3AD203B41FA5}">
                      <a16:colId xmlns:a16="http://schemas.microsoft.com/office/drawing/2014/main" val="2949687770"/>
                    </a:ext>
                  </a:extLst>
                </a:gridCol>
                <a:gridCol w="2675486">
                  <a:extLst>
                    <a:ext uri="{9D8B030D-6E8A-4147-A177-3AD203B41FA5}">
                      <a16:colId xmlns:a16="http://schemas.microsoft.com/office/drawing/2014/main" val="1362335546"/>
                    </a:ext>
                  </a:extLst>
                </a:gridCol>
                <a:gridCol w="2675486">
                  <a:extLst>
                    <a:ext uri="{9D8B030D-6E8A-4147-A177-3AD203B41FA5}">
                      <a16:colId xmlns:a16="http://schemas.microsoft.com/office/drawing/2014/main" val="1520557583"/>
                    </a:ext>
                  </a:extLst>
                </a:gridCol>
                <a:gridCol w="2675486">
                  <a:extLst>
                    <a:ext uri="{9D8B030D-6E8A-4147-A177-3AD203B41FA5}">
                      <a16:colId xmlns:a16="http://schemas.microsoft.com/office/drawing/2014/main" val="3700640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Interesariusz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 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Sposób osiągnięcia celu przez budżetowanie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Możliwość osiągnięcia celu</a:t>
                      </a:r>
                    </a:p>
                  </a:txBody>
                  <a:tcPr marL="90320" marR="9032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4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Dostawcy 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Uzyskanie korzystnych cen w warunków płatności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Zmiana budżetów środków pieniężnych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Zależna od tego, czy dostawca jest dostawcą kluczowym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416471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Społeczność lokalna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Ograniczenie szkodliwych skutków funkcjonowania przedsiębiorstwa</a:t>
                      </a:r>
                    </a:p>
                    <a:p>
                      <a:r>
                        <a:rPr lang="pl-PL" dirty="0"/>
                        <a:t>Uzyskanie korzyści w związku z funkcjonowaniem przedsiębiorstwa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Zwiększenie kosztów związanych ze sponsoringiem i inwestycjami proekologicznymi</a:t>
                      </a:r>
                    </a:p>
                  </a:txBody>
                  <a:tcPr marL="90320" marR="9032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Zależna od stopnia zorganizowania grupy i wsparcia przez innych interesariuszy (lokalne władze, lokalne media)</a:t>
                      </a:r>
                    </a:p>
                  </a:txBody>
                  <a:tcPr marL="90320" marR="90320"/>
                </a:tc>
                <a:extLst>
                  <a:ext uri="{0D108BD9-81ED-4DB2-BD59-A6C34878D82A}">
                    <a16:rowId xmlns:a16="http://schemas.microsoft.com/office/drawing/2014/main" val="10801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4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B3A4CD-AEC0-4932-9CFE-A6260B5F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Budżetowanie to…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8B0EE9-291B-4FEC-B541-5386F22B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Proces ciągłego analizowania, programowania, realizowania i pomiaru wykonania zadań właściwych poszczególnym komórkom organizacyjnym, mający na celu efektywną kontrolę nad firmą.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Zespół działań związanych z przygotowaniem założeń, opracowaniem, zatwierdzeniem i kontrolą budżetu, traktowany w sposób zindywidualizowany w każdej jednostce będącej podmiotem budżetowania.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 metodą zarządzania ukierunkowaną na poprawę efektywności wykorzystania zasobów.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363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08573-3EAD-4430-9523-1ADAC080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Rezultatem budżetowania jest budżet przedsiębiorstwa.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8F1D2-F07D-4208-8865-D126BDE2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i="1" dirty="0"/>
          </a:p>
          <a:p>
            <a:r>
              <a:rPr lang="pl-PL" i="1" dirty="0"/>
              <a:t>Budżet jest to predyktywny model działalności przedsiębiorstwa wyrażony kwantytatywnie dla ustalonego okresu.</a:t>
            </a:r>
          </a:p>
          <a:p>
            <a:pPr algn="r"/>
            <a:r>
              <a:rPr lang="pl-PL" sz="1200" i="1" dirty="0" err="1"/>
              <a:t>Proctor</a:t>
            </a:r>
            <a:r>
              <a:rPr lang="pl-PL" sz="1200" i="1" dirty="0"/>
              <a:t> R., </a:t>
            </a:r>
            <a:r>
              <a:rPr lang="pl-PL" sz="1200" i="1" dirty="0" err="1"/>
              <a:t>Managrial</a:t>
            </a:r>
            <a:r>
              <a:rPr lang="pl-PL" sz="1200" i="1" dirty="0"/>
              <a:t> Accounting for Business </a:t>
            </a:r>
            <a:r>
              <a:rPr lang="pl-PL" sz="1200" i="1" dirty="0" err="1"/>
              <a:t>Decisions</a:t>
            </a:r>
            <a:r>
              <a:rPr lang="pl-PL" sz="1200" i="1" dirty="0"/>
              <a:t>, </a:t>
            </a:r>
            <a:r>
              <a:rPr lang="pl-PL" sz="1200" i="1" dirty="0" err="1"/>
              <a:t>Prentice</a:t>
            </a:r>
            <a:r>
              <a:rPr lang="pl-PL" sz="1200" i="1" dirty="0"/>
              <a:t> Hall, London 2006, s.333</a:t>
            </a:r>
          </a:p>
          <a:p>
            <a:endParaRPr lang="pl-PL" dirty="0"/>
          </a:p>
          <a:p>
            <a:r>
              <a:rPr lang="pl-PL" dirty="0"/>
              <a:t>Budżet jest planem działania całego przedsiębiorstwa oraz poszczególnych jednostek organizacyjnych (ośrodków odpowiedzialności) w ustalonym okresie.</a:t>
            </a:r>
          </a:p>
          <a:p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2218651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1253</TotalTime>
  <Words>2048</Words>
  <Application>Microsoft Office PowerPoint</Application>
  <PresentationFormat>Panoramiczny</PresentationFormat>
  <Paragraphs>277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Book Antiqua</vt:lpstr>
      <vt:lpstr>Garamond</vt:lpstr>
      <vt:lpstr>Organiczny</vt:lpstr>
      <vt:lpstr>Budżetowanie jako instrument zarządzania </vt:lpstr>
      <vt:lpstr>Zarządzanie …</vt:lpstr>
      <vt:lpstr>Prezentacja programu PowerPoint</vt:lpstr>
      <vt:lpstr>Teoria interesariuszy</vt:lpstr>
      <vt:lpstr>Interesariusze a budżet</vt:lpstr>
      <vt:lpstr>Interesariusze a budżet</vt:lpstr>
      <vt:lpstr>Interesariusze a budżet</vt:lpstr>
      <vt:lpstr>Budżetowanie to…</vt:lpstr>
      <vt:lpstr>Rezultatem budżetowania jest budżet przedsiębiorstwa. </vt:lpstr>
      <vt:lpstr>Zadania budżetowania</vt:lpstr>
      <vt:lpstr>Funkcje budżetowania</vt:lpstr>
      <vt:lpstr>Fazy procesu budżetowania</vt:lpstr>
      <vt:lpstr>Fazy procesu budżetowania</vt:lpstr>
      <vt:lpstr>Cykl budżetowania</vt:lpstr>
      <vt:lpstr>Nie ma jednego najlepszego i uniwersalnego sposobu budżetowania, który miał­by być zastosowany w każdym przedsiębiorstwie!</vt:lpstr>
      <vt:lpstr>Metody budżetowania </vt:lpstr>
      <vt:lpstr>Metody budżetowania</vt:lpstr>
      <vt:lpstr>Metody budżetowania</vt:lpstr>
      <vt:lpstr>Rodzaje budżetów</vt:lpstr>
      <vt:lpstr>Kolejność sporządzania poszczególnych elementów budżetu operacyjnego </vt:lpstr>
      <vt:lpstr>Budżet sprzedaży: </vt:lpstr>
      <vt:lpstr>W budżecie sprzedaży ustala się wielkość planowanych przychodów ze sprzedaży w danym okresie: </vt:lpstr>
      <vt:lpstr>Budżet produkcji: </vt:lpstr>
      <vt:lpstr>Budżet produkcji:</vt:lpstr>
      <vt:lpstr>Koszty bezpośrednie:</vt:lpstr>
      <vt:lpstr>Budżet materiałów bezpośrednich</vt:lpstr>
      <vt:lpstr>A. Budżet zużycia materiałów bezpośrednich </vt:lpstr>
      <vt:lpstr>B. Budżet zakupu materiałów bezpośrednich </vt:lpstr>
      <vt:lpstr>C. Budżet zapasu materiałów bezpośrednich </vt:lpstr>
      <vt:lpstr>Czynniki wyznaczające wysokość pla­nowanych wynagrodzeń bezpośrednich:</vt:lpstr>
      <vt:lpstr>Budżet kosztów robocizny bezpośredniej –system czasowy </vt:lpstr>
      <vt:lpstr>Budżet kosztów robocizny bezpośredniej –system akordowy </vt:lpstr>
      <vt:lpstr>Koszty wydziałowe:</vt:lpstr>
      <vt:lpstr>KOSZT WYTWORZENIA PRODUKTU OBEJMUJE!</vt:lpstr>
      <vt:lpstr>KOSZT WYTWORZENIA PRODUKTU NIE OBEJMUJE: </vt:lpstr>
      <vt:lpstr>Budżetowanie kosztów pośrednich to sporządzenie co najmniej trzech budżetów cząstkowych:  </vt:lpstr>
      <vt:lpstr>Budżet kosztu wytworzenia sprzedanych produktów </vt:lpstr>
      <vt:lpstr>Budżet wyniku ze sprzedaży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Budżetowanie jako instrument zarządzania </dc:title>
  <dc:creator>Joanna Nak</dc:creator>
  <cp:lastModifiedBy>Joanna Nak</cp:lastModifiedBy>
  <cp:revision>59</cp:revision>
  <dcterms:created xsi:type="dcterms:W3CDTF">2018-12-15T18:04:38Z</dcterms:created>
  <dcterms:modified xsi:type="dcterms:W3CDTF">2019-01-07T17:53:05Z</dcterms:modified>
</cp:coreProperties>
</file>